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HP\Desktop\Analysis%20for%20repe%20LG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000" b="1" i="0" u="none" strike="noStrike" kern="1200" cap="all" spc="120" normalizeH="0" baseline="0">
                <a:solidFill>
                  <a:schemeClr val="tx1">
                    <a:lumMod val="65000"/>
                    <a:lumOff val="35000"/>
                  </a:schemeClr>
                </a:solidFill>
                <a:latin typeface="+mn-lt"/>
                <a:ea typeface="+mn-ea"/>
                <a:cs typeface="+mn-cs"/>
              </a:defRPr>
            </a:pPr>
            <a:r>
              <a:rPr lang="en-US" sz="2000"/>
              <a:t>TOTAL</a:t>
            </a:r>
            <a:r>
              <a:rPr lang="en-US" sz="2000" baseline="0"/>
              <a:t> POPULATION AND SAMPLE SIZE OF THE AFFECTED LGA</a:t>
            </a:r>
            <a:endParaRPr lang="en-US" sz="2000"/>
          </a:p>
        </c:rich>
      </c:tx>
      <c:layout/>
      <c:overlay val="0"/>
      <c:spPr>
        <a:noFill/>
        <a:ln>
          <a:noFill/>
        </a:ln>
        <a:effectLst/>
      </c:spPr>
    </c:title>
    <c:autoTitleDeleted val="0"/>
    <c:plotArea>
      <c:layout/>
      <c:barChart>
        <c:barDir val="col"/>
        <c:grouping val="percentStacked"/>
        <c:varyColors val="0"/>
        <c:ser>
          <c:idx val="0"/>
          <c:order val="0"/>
          <c:tx>
            <c:strRef>
              <c:f>'[Analysis for repe LGA.xlsx]SAMPLE '!$B$1</c:f>
              <c:strCache>
                <c:ptCount val="1"/>
                <c:pt idx="0">
                  <c:v>Total population</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800" b="1" i="0" u="none" strike="noStrike" kern="1200" baseline="0">
                    <a:solidFill>
                      <a:schemeClr val="lt1"/>
                    </a:solidFill>
                    <a:latin typeface="+mn-lt"/>
                    <a:ea typeface="+mn-ea"/>
                    <a:cs typeface="+mn-cs"/>
                  </a:defRPr>
                </a:pP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'[Analysis for repe LGA.xlsx]SAMPLE '!$A$2:$A$5</c:f>
              <c:strCache>
                <c:ptCount val="4"/>
                <c:pt idx="0">
                  <c:v>KATSINA</c:v>
                </c:pt>
                <c:pt idx="1">
                  <c:v>DAURA</c:v>
                </c:pt>
                <c:pt idx="2">
                  <c:v>BAKORI</c:v>
                </c:pt>
                <c:pt idx="3">
                  <c:v>FUNTUA</c:v>
                </c:pt>
              </c:strCache>
            </c:strRef>
          </c:cat>
          <c:val>
            <c:numRef>
              <c:f>'[Analysis for repe LGA.xlsx]SAMPLE '!$B$2:$B$5</c:f>
              <c:numCache>
                <c:formatCode>General</c:formatCode>
                <c:ptCount val="4"/>
                <c:pt idx="0">
                  <c:v>481698</c:v>
                </c:pt>
                <c:pt idx="1">
                  <c:v>332348</c:v>
                </c:pt>
                <c:pt idx="2">
                  <c:v>225937</c:v>
                </c:pt>
                <c:pt idx="3">
                  <c:v>341196</c:v>
                </c:pt>
              </c:numCache>
            </c:numRef>
          </c:val>
        </c:ser>
        <c:ser>
          <c:idx val="1"/>
          <c:order val="1"/>
          <c:tx>
            <c:strRef>
              <c:f>'[Analysis for repe LGA.xlsx]SAMPLE '!$C$1</c:f>
              <c:strCache>
                <c:ptCount val="1"/>
                <c:pt idx="0">
                  <c:v>Total Sample size</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2000" b="1" i="0" u="none" strike="noStrike" kern="1200" baseline="0">
                    <a:solidFill>
                      <a:schemeClr val="lt1"/>
                    </a:solidFill>
                    <a:latin typeface="+mn-lt"/>
                    <a:ea typeface="+mn-ea"/>
                    <a:cs typeface="+mn-cs"/>
                  </a:defRPr>
                </a:pP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'[Analysis for repe LGA.xlsx]SAMPLE '!$A$2:$A$5</c:f>
              <c:strCache>
                <c:ptCount val="4"/>
                <c:pt idx="0">
                  <c:v>KATSINA</c:v>
                </c:pt>
                <c:pt idx="1">
                  <c:v>DAURA</c:v>
                </c:pt>
                <c:pt idx="2">
                  <c:v>BAKORI</c:v>
                </c:pt>
                <c:pt idx="3">
                  <c:v>FUNTUA</c:v>
                </c:pt>
              </c:strCache>
            </c:strRef>
          </c:cat>
          <c:val>
            <c:numRef>
              <c:f>'[Analysis for repe LGA.xlsx]SAMPLE '!$C$2:$C$5</c:f>
              <c:numCache>
                <c:formatCode>General</c:formatCode>
                <c:ptCount val="4"/>
                <c:pt idx="0">
                  <c:v>357</c:v>
                </c:pt>
                <c:pt idx="1">
                  <c:v>341</c:v>
                </c:pt>
                <c:pt idx="2">
                  <c:v>327</c:v>
                </c:pt>
                <c:pt idx="3">
                  <c:v>346</c:v>
                </c:pt>
              </c:numCache>
            </c:numRef>
          </c:val>
        </c:ser>
        <c:dLbls>
          <c:showLegendKey val="0"/>
          <c:showVal val="1"/>
          <c:showCatName val="0"/>
          <c:showSerName val="0"/>
          <c:showPercent val="0"/>
          <c:showBubbleSize val="0"/>
        </c:dLbls>
        <c:gapWidth val="79"/>
        <c:overlap val="100"/>
        <c:axId val="135241088"/>
        <c:axId val="135660672"/>
      </c:barChart>
      <c:catAx>
        <c:axId val="135241088"/>
        <c:scaling>
          <c:orientation val="minMax"/>
        </c:scaling>
        <c:delete val="0"/>
        <c:axPos val="b"/>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en-US" sz="1400" b="1" i="0" u="none" strike="noStrike" kern="1200" cap="all" spc="120" normalizeH="0" baseline="0">
                <a:solidFill>
                  <a:schemeClr val="tx1">
                    <a:lumMod val="65000"/>
                    <a:lumOff val="35000"/>
                  </a:schemeClr>
                </a:solidFill>
                <a:latin typeface="+mn-lt"/>
                <a:ea typeface="+mn-ea"/>
                <a:cs typeface="+mn-cs"/>
              </a:defRPr>
            </a:pPr>
          </a:p>
        </c:txPr>
        <c:crossAx val="135660672"/>
        <c:crosses val="autoZero"/>
        <c:auto val="1"/>
        <c:lblAlgn val="ctr"/>
        <c:lblOffset val="100"/>
        <c:noMultiLvlLbl val="0"/>
      </c:catAx>
      <c:valAx>
        <c:axId val="135660672"/>
        <c:scaling>
          <c:orientation val="minMax"/>
        </c:scaling>
        <c:delete val="1"/>
        <c:axPos val="l"/>
        <c:numFmt formatCode="0%" sourceLinked="1"/>
        <c:majorTickMark val="none"/>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13524108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lt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400" b="1" i="0" u="none" strike="noStrike" kern="1200" baseline="0">
                <a:solidFill>
                  <a:schemeClr val="dk1">
                    <a:lumMod val="65000"/>
                    <a:lumOff val="35000"/>
                  </a:schemeClr>
                </a:solidFill>
                <a:effectLst/>
                <a:latin typeface="+mn-lt"/>
                <a:ea typeface="+mn-ea"/>
                <a:cs typeface="+mn-cs"/>
              </a:defRPr>
            </a:pPr>
            <a:r>
              <a:rPr lang="en-US" sz="2400" b="1" dirty="0"/>
              <a:t>RESPONSE</a:t>
            </a:r>
            <a:r>
              <a:rPr lang="en-US" sz="2400" b="1" baseline="0" dirty="0"/>
              <a:t>  ON THE CAUSES OF RAPE IN KATSINA STATE</a:t>
            </a:r>
            <a:endParaRPr lang="en-US" sz="2400" b="1" dirty="0"/>
          </a:p>
        </c:rich>
      </c:tx>
      <c:layout/>
      <c:overlay val="0"/>
      <c:spPr>
        <a:noFill/>
        <a:ln>
          <a:noFill/>
        </a:ln>
        <a:effectLst/>
      </c:spPr>
    </c:title>
    <c:autoTitleDeleted val="0"/>
    <c:plotArea>
      <c:layout/>
      <c:barChart>
        <c:barDir val="col"/>
        <c:grouping val="clustered"/>
        <c:varyColors val="0"/>
        <c:ser>
          <c:idx val="0"/>
          <c:order val="0"/>
          <c:tx>
            <c:strRef>
              <c:f>'[Analysis for repe LGA.xlsx]Q1'!$B$1</c:f>
              <c:strCache>
                <c:ptCount val="1"/>
                <c:pt idx="0">
                  <c:v>TOTAL</c:v>
                </c:pt>
              </c:strCache>
            </c:strRef>
          </c:tx>
          <c:spPr>
            <a:gradFill>
              <a:gsLst>
                <a:gs pos="0">
                  <a:schemeClr val="accent6"/>
                </a:gs>
                <a:gs pos="100000">
                  <a:schemeClr val="accent6">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2400" b="1" i="0" u="none" strike="noStrike" kern="1200" baseline="0">
                    <a:solidFill>
                      <a:schemeClr val="lt1"/>
                    </a:solidFill>
                    <a:latin typeface="+mn-lt"/>
                    <a:ea typeface="+mn-ea"/>
                    <a:cs typeface="+mn-cs"/>
                  </a:defRPr>
                </a:pP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50000"/>
                          <a:lumOff val="50000"/>
                        </a:schemeClr>
                      </a:solidFill>
                      <a:prstDash val="solid"/>
                      <a:round/>
                    </a:ln>
                    <a:effectLst/>
                  </c:spPr>
                </c15:leaderLines>
              </c:ext>
            </c:extLst>
          </c:dLbls>
          <c:cat>
            <c:strRef>
              <c:f>'[Analysis for repe LGA.xlsx]Q1'!$A$2:$A$7</c:f>
              <c:strCache>
                <c:ptCount val="6"/>
                <c:pt idx="0">
                  <c:v>SPRITUAL REASONS</c:v>
                </c:pt>
                <c:pt idx="1">
                  <c:v>LACK OF EDUCATION</c:v>
                </c:pt>
                <c:pt idx="2">
                  <c:v>PARENTS NEGLIGENCE</c:v>
                </c:pt>
                <c:pt idx="3">
                  <c:v>IMMORALITY</c:v>
                </c:pt>
                <c:pt idx="4">
                  <c:v>POVERTY</c:v>
                </c:pt>
                <c:pt idx="5">
                  <c:v>BROKEN HOME</c:v>
                </c:pt>
              </c:strCache>
            </c:strRef>
          </c:cat>
          <c:val>
            <c:numRef>
              <c:f>'[Analysis for repe LGA.xlsx]Q1'!$B$2:$B$7</c:f>
              <c:numCache>
                <c:formatCode>General</c:formatCode>
                <c:ptCount val="6"/>
                <c:pt idx="0">
                  <c:v>349</c:v>
                </c:pt>
                <c:pt idx="1">
                  <c:v>274</c:v>
                </c:pt>
                <c:pt idx="2">
                  <c:v>261</c:v>
                </c:pt>
                <c:pt idx="3">
                  <c:v>248</c:v>
                </c:pt>
                <c:pt idx="4">
                  <c:v>206</c:v>
                </c:pt>
                <c:pt idx="5">
                  <c:v>33</c:v>
                </c:pt>
              </c:numCache>
            </c:numRef>
          </c:val>
        </c:ser>
        <c:dLbls>
          <c:showLegendKey val="0"/>
          <c:showVal val="1"/>
          <c:showCatName val="0"/>
          <c:showSerName val="0"/>
          <c:showPercent val="0"/>
          <c:showBubbleSize val="0"/>
        </c:dLbls>
        <c:gapWidth val="41"/>
        <c:axId val="137598464"/>
        <c:axId val="137617792"/>
      </c:barChart>
      <c:catAx>
        <c:axId val="137598464"/>
        <c:scaling>
          <c:orientation val="minMax"/>
        </c:scaling>
        <c:delete val="0"/>
        <c:axPos val="b"/>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1800" b="1" i="0" u="none" strike="noStrike" kern="1200" baseline="0">
                <a:solidFill>
                  <a:schemeClr val="dk1">
                    <a:lumMod val="65000"/>
                    <a:lumOff val="35000"/>
                  </a:schemeClr>
                </a:solidFill>
                <a:effectLst/>
                <a:latin typeface="+mn-lt"/>
                <a:ea typeface="+mn-ea"/>
                <a:cs typeface="+mn-cs"/>
              </a:defRPr>
            </a:pPr>
          </a:p>
        </c:txPr>
        <c:crossAx val="137617792"/>
        <c:crosses val="autoZero"/>
        <c:auto val="1"/>
        <c:lblAlgn val="ctr"/>
        <c:lblOffset val="100"/>
        <c:noMultiLvlLbl val="0"/>
      </c:catAx>
      <c:valAx>
        <c:axId val="137617792"/>
        <c:scaling>
          <c:orientation val="minMax"/>
        </c:scaling>
        <c:delete val="1"/>
        <c:axPos val="l"/>
        <c:numFmt formatCode="General" sourceLinked="1"/>
        <c:majorTickMark val="none"/>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13759846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lang="en-US"/>
      </a:pP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400" b="1" i="0" u="none" strike="noStrike" kern="1200" spc="0" baseline="0">
                <a:solidFill>
                  <a:schemeClr val="tx1">
                    <a:lumMod val="65000"/>
                    <a:lumOff val="35000"/>
                  </a:schemeClr>
                </a:solidFill>
                <a:latin typeface="+mn-lt"/>
                <a:ea typeface="+mn-ea"/>
                <a:cs typeface="+mn-cs"/>
              </a:defRPr>
            </a:pPr>
            <a:r>
              <a:rPr lang="en-US" sz="2400" b="1" dirty="0"/>
              <a:t>TOTAL RESPONSE ON AGE RANGE THAT ARE MOSTLY</a:t>
            </a:r>
            <a:r>
              <a:rPr lang="en-US" sz="2400" b="1" baseline="0" dirty="0"/>
              <a:t> RAPED  IN KATSINA STATE </a:t>
            </a:r>
            <a:endParaRPr lang="en-US" sz="2400" b="1" dirty="0"/>
          </a:p>
        </c:rich>
      </c:tx>
      <c:layout/>
      <c:overlay val="0"/>
      <c:spPr>
        <a:noFill/>
        <a:ln>
          <a:noFill/>
        </a:ln>
        <a:effectLst/>
      </c:spPr>
    </c:title>
    <c:autoTitleDeleted val="0"/>
    <c:plotArea>
      <c:layout/>
      <c:barChart>
        <c:barDir val="col"/>
        <c:grouping val="clustered"/>
        <c:varyColors val="0"/>
        <c:ser>
          <c:idx val="0"/>
          <c:order val="0"/>
          <c:tx>
            <c:strRef>
              <c:f>'[Analysis for repe LGA.xlsx]Q2'!$B$1</c:f>
              <c:strCache>
                <c:ptCount val="1"/>
                <c:pt idx="0">
                  <c:v>TOTAL</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28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'[Analysis for repe LGA.xlsx]Q2'!$A$2:$A$5</c:f>
              <c:strCache>
                <c:ptCount val="4"/>
                <c:pt idx="0">
                  <c:v>4-9 Years</c:v>
                </c:pt>
                <c:pt idx="1">
                  <c:v>10-13 Years</c:v>
                </c:pt>
                <c:pt idx="2">
                  <c:v>14-17 Years</c:v>
                </c:pt>
                <c:pt idx="3">
                  <c:v>18-21Years</c:v>
                </c:pt>
              </c:strCache>
            </c:strRef>
          </c:cat>
          <c:val>
            <c:numRef>
              <c:f>'[Analysis for repe LGA.xlsx]Q2'!$B$2:$B$5</c:f>
              <c:numCache>
                <c:formatCode>General</c:formatCode>
                <c:ptCount val="4"/>
                <c:pt idx="0">
                  <c:v>617</c:v>
                </c:pt>
                <c:pt idx="1">
                  <c:v>566</c:v>
                </c:pt>
                <c:pt idx="2">
                  <c:v>132</c:v>
                </c:pt>
                <c:pt idx="3">
                  <c:v>56</c:v>
                </c:pt>
              </c:numCache>
            </c:numRef>
          </c:val>
        </c:ser>
        <c:dLbls>
          <c:showLegendKey val="0"/>
          <c:showVal val="1"/>
          <c:showCatName val="0"/>
          <c:showSerName val="0"/>
          <c:showPercent val="0"/>
          <c:showBubbleSize val="0"/>
        </c:dLbls>
        <c:gapWidth val="150"/>
        <c:axId val="137658368"/>
        <c:axId val="137661056"/>
      </c:barChart>
      <c:catAx>
        <c:axId val="137658368"/>
        <c:scaling>
          <c:orientation val="minMax"/>
        </c:scaling>
        <c:delete val="0"/>
        <c:axPos val="b"/>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2400" b="1" i="0" u="none" strike="noStrike" kern="1200" baseline="0">
                <a:solidFill>
                  <a:schemeClr val="tx1">
                    <a:lumMod val="65000"/>
                    <a:lumOff val="35000"/>
                  </a:schemeClr>
                </a:solidFill>
                <a:latin typeface="+mn-lt"/>
                <a:ea typeface="+mn-ea"/>
                <a:cs typeface="+mn-cs"/>
              </a:defRPr>
            </a:pPr>
          </a:p>
        </c:txPr>
        <c:crossAx val="137661056"/>
        <c:crosses val="autoZero"/>
        <c:auto val="1"/>
        <c:lblAlgn val="ctr"/>
        <c:lblOffset val="100"/>
        <c:noMultiLvlLbl val="0"/>
      </c:catAx>
      <c:valAx>
        <c:axId val="137661056"/>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3765836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400" b="1" i="0" u="none" strike="noStrike" kern="1200" spc="0" baseline="0">
                <a:solidFill>
                  <a:schemeClr val="tx1">
                    <a:lumMod val="65000"/>
                    <a:lumOff val="35000"/>
                  </a:schemeClr>
                </a:solidFill>
                <a:latin typeface="+mn-lt"/>
                <a:ea typeface="+mn-ea"/>
                <a:cs typeface="+mn-cs"/>
              </a:defRPr>
            </a:pPr>
            <a:r>
              <a:rPr lang="en-US" sz="2400" b="1" dirty="0"/>
              <a:t>TOTAL RESPONSE ON AGE RANGE MEN WHO RAPE IN KATSINA</a:t>
            </a:r>
            <a:r>
              <a:rPr lang="en-US" sz="2400" b="1" baseline="0" dirty="0"/>
              <a:t> </a:t>
            </a:r>
            <a:r>
              <a:rPr lang="en-US" sz="2400" b="1" dirty="0"/>
              <a:t> STATE</a:t>
            </a:r>
            <a:endParaRPr lang="en-US" sz="2400" b="1" dirty="0"/>
          </a:p>
        </c:rich>
      </c:tx>
      <c:layout/>
      <c:overlay val="0"/>
      <c:spPr>
        <a:noFill/>
        <a:ln>
          <a:noFill/>
        </a:ln>
        <a:effectLst/>
      </c:spPr>
    </c:title>
    <c:autoTitleDeleted val="0"/>
    <c:plotArea>
      <c:layout/>
      <c:barChart>
        <c:barDir val="col"/>
        <c:grouping val="clustered"/>
        <c:varyColors val="0"/>
        <c:ser>
          <c:idx val="0"/>
          <c:order val="0"/>
          <c:tx>
            <c:strRef>
              <c:f>'[Analysis for repe LGA.xlsx]Q3'!$B$1</c:f>
              <c:strCache>
                <c:ptCount val="1"/>
                <c:pt idx="0">
                  <c:v>TOTAL</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32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'[Analysis for repe LGA.xlsx]Q3'!$A$2:$A$5</c:f>
              <c:strCache>
                <c:ptCount val="4"/>
                <c:pt idx="0">
                  <c:v>14-25 YEARS</c:v>
                </c:pt>
                <c:pt idx="1">
                  <c:v>26-41 YEARS</c:v>
                </c:pt>
                <c:pt idx="2">
                  <c:v>42-60 YEARS</c:v>
                </c:pt>
                <c:pt idx="3">
                  <c:v>61-76 YEARS</c:v>
                </c:pt>
              </c:strCache>
            </c:strRef>
          </c:cat>
          <c:val>
            <c:numRef>
              <c:f>'[Analysis for repe LGA.xlsx]Q3'!$B$2:$B$5</c:f>
              <c:numCache>
                <c:formatCode>General</c:formatCode>
                <c:ptCount val="4"/>
                <c:pt idx="0">
                  <c:v>431</c:v>
                </c:pt>
                <c:pt idx="1">
                  <c:v>429</c:v>
                </c:pt>
                <c:pt idx="2">
                  <c:v>337</c:v>
                </c:pt>
                <c:pt idx="3">
                  <c:v>174</c:v>
                </c:pt>
              </c:numCache>
            </c:numRef>
          </c:val>
        </c:ser>
        <c:dLbls>
          <c:showLegendKey val="0"/>
          <c:showVal val="1"/>
          <c:showCatName val="0"/>
          <c:showSerName val="0"/>
          <c:showPercent val="0"/>
          <c:showBubbleSize val="0"/>
        </c:dLbls>
        <c:gapWidth val="150"/>
        <c:axId val="137689344"/>
        <c:axId val="137970816"/>
      </c:barChart>
      <c:catAx>
        <c:axId val="137689344"/>
        <c:scaling>
          <c:orientation val="minMax"/>
        </c:scaling>
        <c:delete val="0"/>
        <c:axPos val="b"/>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2000" b="1" i="0" u="none" strike="noStrike" kern="1200" baseline="0">
                <a:solidFill>
                  <a:schemeClr val="tx1">
                    <a:lumMod val="65000"/>
                    <a:lumOff val="35000"/>
                  </a:schemeClr>
                </a:solidFill>
                <a:latin typeface="+mn-lt"/>
                <a:ea typeface="+mn-ea"/>
                <a:cs typeface="+mn-cs"/>
              </a:defRPr>
            </a:pPr>
          </a:p>
        </c:txPr>
        <c:crossAx val="137970816"/>
        <c:crosses val="autoZero"/>
        <c:auto val="1"/>
        <c:lblAlgn val="ctr"/>
        <c:lblOffset val="100"/>
        <c:noMultiLvlLbl val="0"/>
      </c:catAx>
      <c:valAx>
        <c:axId val="137970816"/>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3768934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400" b="1" i="0" u="none" strike="noStrike" kern="1200" cap="all" spc="50" baseline="0">
                <a:solidFill>
                  <a:schemeClr val="tx1">
                    <a:lumMod val="65000"/>
                    <a:lumOff val="35000"/>
                  </a:schemeClr>
                </a:solidFill>
                <a:latin typeface="+mn-lt"/>
                <a:ea typeface="+mn-ea"/>
                <a:cs typeface="+mn-cs"/>
              </a:defRPr>
            </a:pPr>
            <a:r>
              <a:rPr lang="en-US" sz="2400"/>
              <a:t>RESPONSE</a:t>
            </a:r>
            <a:r>
              <a:rPr lang="en-US" sz="2400" baseline="0"/>
              <a:t> ON THE WAY RAPE CAN BE TACKLE IN KATSINA STATE</a:t>
            </a:r>
            <a:endParaRPr lang="en-US" sz="2400"/>
          </a:p>
        </c:rich>
      </c:tx>
      <c:layout/>
      <c:overlay val="0"/>
      <c:spPr>
        <a:noFill/>
        <a:ln>
          <a:noFill/>
        </a:ln>
        <a:effectLst/>
      </c:spPr>
    </c:title>
    <c:autoTitleDeleted val="0"/>
    <c:plotArea>
      <c:layout/>
      <c:barChart>
        <c:barDir val="col"/>
        <c:grouping val="clustered"/>
        <c:varyColors val="0"/>
        <c:ser>
          <c:idx val="0"/>
          <c:order val="0"/>
          <c:tx>
            <c:strRef>
              <c:f>'[Analysis for repe LGA.xlsx]Q4'!$B$1</c:f>
              <c:strCache>
                <c:ptCount val="1"/>
                <c:pt idx="0">
                  <c:v>TOTAL</c:v>
                </c:pt>
              </c:strCache>
            </c:strRef>
          </c:tx>
          <c:spPr>
            <a:gradFill>
              <a:gsLst>
                <a:gs pos="100000">
                  <a:schemeClr val="accent1">
                    <a:alpha val="0"/>
                  </a:schemeClr>
                </a:gs>
                <a:gs pos="50000">
                  <a:schemeClr val="accent1"/>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36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'[Analysis for repe LGA.xlsx]Q4'!$A$2:$A$5</c:f>
              <c:strCache>
                <c:ptCount val="4"/>
                <c:pt idx="0">
                  <c:v>MEDIA SENSITIZATION</c:v>
                </c:pt>
                <c:pt idx="1">
                  <c:v>WORSHIP CENTERS</c:v>
                </c:pt>
                <c:pt idx="2">
                  <c:v>RURAL COMMUNITY SENSITIZATION</c:v>
                </c:pt>
                <c:pt idx="3">
                  <c:v>STANDARD LOW AND ORDER BY THE GOVERNMENT</c:v>
                </c:pt>
              </c:strCache>
            </c:strRef>
          </c:cat>
          <c:val>
            <c:numRef>
              <c:f>'[Analysis for repe LGA.xlsx]Q4'!$B$2:$B$5</c:f>
              <c:numCache>
                <c:formatCode>General</c:formatCode>
                <c:ptCount val="4"/>
                <c:pt idx="0">
                  <c:v>170</c:v>
                </c:pt>
                <c:pt idx="1">
                  <c:v>285</c:v>
                </c:pt>
                <c:pt idx="2">
                  <c:v>290</c:v>
                </c:pt>
                <c:pt idx="3">
                  <c:v>626</c:v>
                </c:pt>
              </c:numCache>
            </c:numRef>
          </c:val>
        </c:ser>
        <c:dLbls>
          <c:showLegendKey val="0"/>
          <c:showVal val="1"/>
          <c:showCatName val="0"/>
          <c:showSerName val="0"/>
          <c:showPercent val="0"/>
          <c:showBubbleSize val="0"/>
        </c:dLbls>
        <c:gapWidth val="150"/>
        <c:axId val="138007296"/>
        <c:axId val="138009984"/>
      </c:barChart>
      <c:catAx>
        <c:axId val="138007296"/>
        <c:scaling>
          <c:orientation val="minMax"/>
        </c:scaling>
        <c:delete val="0"/>
        <c:axPos val="b"/>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1800" b="1" i="0" u="none" strike="noStrike" kern="1200" baseline="0">
                <a:solidFill>
                  <a:schemeClr val="tx1">
                    <a:lumMod val="65000"/>
                    <a:lumOff val="35000"/>
                  </a:schemeClr>
                </a:solidFill>
                <a:latin typeface="+mn-lt"/>
                <a:ea typeface="+mn-ea"/>
                <a:cs typeface="+mn-cs"/>
              </a:defRPr>
            </a:pPr>
          </a:p>
        </c:txPr>
        <c:crossAx val="138009984"/>
        <c:crosses val="autoZero"/>
        <c:auto val="1"/>
        <c:lblAlgn val="ctr"/>
        <c:lblOffset val="100"/>
        <c:noMultiLvlLbl val="0"/>
      </c:catAx>
      <c:valAx>
        <c:axId val="138009984"/>
        <c:scaling>
          <c:orientation val="minMax"/>
        </c:scaling>
        <c:delete val="0"/>
        <c:axPos val="l"/>
        <c:majorGridlines>
          <c:spPr>
            <a:ln w="9525" cap="flat" cmpd="sng" algn="ctr">
              <a:solidFill>
                <a:schemeClr val="tx1">
                  <a:lumMod val="5000"/>
                  <a:lumOff val="9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p>
        </c:txPr>
        <c:crossAx val="13800729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000" b="1" i="0" u="none" strike="noStrike" kern="1200" baseline="0">
                <a:solidFill>
                  <a:schemeClr val="dk1">
                    <a:lumMod val="75000"/>
                    <a:lumOff val="25000"/>
                  </a:schemeClr>
                </a:solidFill>
                <a:latin typeface="+mn-lt"/>
                <a:ea typeface="+mn-ea"/>
                <a:cs typeface="+mn-cs"/>
              </a:defRPr>
            </a:pPr>
            <a:r>
              <a:rPr lang="en-US" sz="2000"/>
              <a:t>TOTAL RESPONSE ON CHILDREN WHO ARE MOSTLY RAPED IN</a:t>
            </a:r>
            <a:r>
              <a:rPr lang="en-US" sz="2000" baseline="0"/>
              <a:t> KATSINA STATE</a:t>
            </a:r>
            <a:endParaRPr lang="en-US" sz="2000"/>
          </a:p>
        </c:rich>
      </c:tx>
      <c:layout/>
      <c:overlay val="0"/>
      <c:spPr>
        <a:noFill/>
        <a:ln>
          <a:noFill/>
        </a:ln>
        <a:effectLst/>
      </c:spPr>
    </c:title>
    <c:autoTitleDeleted val="0"/>
    <c:plotArea>
      <c:layout/>
      <c:barChart>
        <c:barDir val="col"/>
        <c:grouping val="clustered"/>
        <c:varyColors val="0"/>
        <c:ser>
          <c:idx val="0"/>
          <c:order val="0"/>
          <c:tx>
            <c:strRef>
              <c:f>'[Analysis for repe LGA.xlsx]Q5'!$B$1</c:f>
              <c:strCache>
                <c:ptCount val="1"/>
                <c:pt idx="0">
                  <c:v>TOTAL</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2800" b="0" i="0" u="none" strike="noStrike" kern="1200" baseline="0">
                    <a:solidFill>
                      <a:schemeClr val="dk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50000"/>
                          <a:lumOff val="50000"/>
                        </a:schemeClr>
                      </a:solidFill>
                      <a:prstDash val="solid"/>
                      <a:round/>
                    </a:ln>
                    <a:effectLst/>
                  </c:spPr>
                </c15:leaderLines>
              </c:ext>
            </c:extLst>
          </c:dLbls>
          <c:cat>
            <c:strRef>
              <c:f>'[Analysis for repe LGA.xlsx]Q5'!$A$2:$A$5</c:f>
              <c:strCache>
                <c:ptCount val="4"/>
                <c:pt idx="0">
                  <c:v>CHILDREN OF THE POOR</c:v>
                </c:pt>
                <c:pt idx="1">
                  <c:v>HAWKERS</c:v>
                </c:pt>
                <c:pt idx="2">
                  <c:v>ORPHANS</c:v>
                </c:pt>
                <c:pt idx="3">
                  <c:v>CHILDREN OF THE RICH</c:v>
                </c:pt>
              </c:strCache>
            </c:strRef>
          </c:cat>
          <c:val>
            <c:numRef>
              <c:f>'[Analysis for repe LGA.xlsx]Q5'!$B$2:$B$5</c:f>
              <c:numCache>
                <c:formatCode>General</c:formatCode>
                <c:ptCount val="4"/>
                <c:pt idx="0">
                  <c:v>898</c:v>
                </c:pt>
                <c:pt idx="1">
                  <c:v>269</c:v>
                </c:pt>
                <c:pt idx="2">
                  <c:v>161</c:v>
                </c:pt>
                <c:pt idx="3">
                  <c:v>43</c:v>
                </c:pt>
              </c:numCache>
            </c:numRef>
          </c:val>
        </c:ser>
        <c:dLbls>
          <c:showLegendKey val="0"/>
          <c:showVal val="1"/>
          <c:showCatName val="0"/>
          <c:showSerName val="0"/>
          <c:showPercent val="0"/>
          <c:showBubbleSize val="0"/>
        </c:dLbls>
        <c:gapWidth val="65"/>
        <c:axId val="137788416"/>
        <c:axId val="137791360"/>
      </c:barChart>
      <c:catAx>
        <c:axId val="1377884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prstDash val="solid"/>
            <a:round/>
          </a:ln>
          <a:effectLst/>
        </c:spPr>
        <c:txPr>
          <a:bodyPr rot="-60000000" spcFirstLastPara="1" vertOverflow="ellipsis" vert="horz" wrap="square" anchor="ctr" anchorCtr="1"/>
          <a:lstStyle/>
          <a:p>
            <a:pPr>
              <a:defRPr lang="en-US" sz="1800" b="1" i="0" u="none" strike="noStrike" kern="1200" cap="all" baseline="0">
                <a:solidFill>
                  <a:schemeClr val="dk1">
                    <a:lumMod val="75000"/>
                    <a:lumOff val="25000"/>
                  </a:schemeClr>
                </a:solidFill>
                <a:latin typeface="+mn-lt"/>
                <a:ea typeface="+mn-ea"/>
                <a:cs typeface="+mn-cs"/>
              </a:defRPr>
            </a:pPr>
          </a:p>
        </c:txPr>
        <c:crossAx val="137791360"/>
        <c:crosses val="autoZero"/>
        <c:auto val="1"/>
        <c:lblAlgn val="ctr"/>
        <c:lblOffset val="100"/>
        <c:noMultiLvlLbl val="0"/>
      </c:catAx>
      <c:valAx>
        <c:axId val="137791360"/>
        <c:scaling>
          <c:orientation val="minMax"/>
        </c:scaling>
        <c:delete val="0"/>
        <c:axPos val="l"/>
        <c:majorGridlines>
          <c:spPr>
            <a:ln w="9525" cap="flat" cmpd="sng" algn="ctr">
              <a:solidFill>
                <a:schemeClr val="dk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1800" b="0" i="0" u="none" strike="noStrike" kern="1200" baseline="0">
                <a:solidFill>
                  <a:schemeClr val="dk1">
                    <a:lumMod val="75000"/>
                    <a:lumOff val="25000"/>
                  </a:schemeClr>
                </a:solidFill>
                <a:latin typeface="+mn-lt"/>
                <a:ea typeface="+mn-ea"/>
                <a:cs typeface="+mn-cs"/>
              </a:defRPr>
            </a:pPr>
          </a:p>
        </c:txPr>
        <c:crossAx val="13778841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lang="en-US"/>
      </a:pP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000" b="1" i="0" u="none" strike="noStrike" kern="1200" cap="all" spc="100" normalizeH="0" baseline="0">
                <a:solidFill>
                  <a:schemeClr val="lt1"/>
                </a:solidFill>
                <a:latin typeface="+mn-lt"/>
                <a:ea typeface="+mn-ea"/>
                <a:cs typeface="+mn-cs"/>
              </a:defRPr>
            </a:pPr>
            <a:r>
              <a:rPr lang="en-US" sz="2000"/>
              <a:t>TOTAL response on the group that will bring rape to an end in katsina state </a:t>
            </a:r>
            <a:endParaRPr lang="en-US" sz="2000"/>
          </a:p>
        </c:rich>
      </c:tx>
      <c:layout/>
      <c:overlay val="0"/>
      <c:spPr>
        <a:noFill/>
        <a:ln>
          <a:noFill/>
        </a:ln>
        <a:effectLst/>
      </c:spPr>
    </c:title>
    <c:autoTitleDeleted val="0"/>
    <c:plotArea>
      <c:layout/>
      <c:barChart>
        <c:barDir val="col"/>
        <c:grouping val="clustered"/>
        <c:varyColors val="0"/>
        <c:ser>
          <c:idx val="0"/>
          <c:order val="0"/>
          <c:tx>
            <c:strRef>
              <c:f>'[Analysis for repe LGA.xlsx]Q6'!$B$1</c:f>
              <c:strCache>
                <c:ptCount val="1"/>
                <c:pt idx="0">
                  <c:v>TOTAL</c:v>
                </c:pt>
              </c:strCache>
            </c:strRef>
          </c:tx>
          <c:spPr>
            <a:solidFill>
              <a:schemeClr val="accent1">
                <a:lumMod val="20000"/>
                <a:lumOff val="80000"/>
              </a:schemeClr>
            </a:solidFill>
            <a:ln>
              <a:noFill/>
            </a:ln>
            <a:effectLst/>
            <a:sp3d/>
          </c:spPr>
          <c:invertIfNegative val="0"/>
          <c:dLbls>
            <c:spPr>
              <a:solidFill>
                <a:srgbClr val="5B9BD5">
                  <a:alpha val="70000"/>
                </a:srgbClr>
              </a:solidFill>
              <a:ln>
                <a:noFill/>
              </a:ln>
              <a:effectLst/>
            </c:spPr>
            <c:txPr>
              <a:bodyPr rot="0" spcFirstLastPara="1" vertOverflow="ellipsis" vert="horz" wrap="square" lIns="38100" tIns="19050" rIns="38100" bIns="19050" anchor="ctr" anchorCtr="1">
                <a:spAutoFit/>
              </a:bodyPr>
              <a:lstStyle/>
              <a:p>
                <a:pPr>
                  <a:defRPr lang="en-US" sz="2800" b="0" i="0" u="none" strike="noStrike" kern="1200" baseline="0">
                    <a:solidFill>
                      <a:schemeClr val="lt1"/>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accent1">
                          <a:lumMod val="60000"/>
                          <a:lumOff val="40000"/>
                        </a:schemeClr>
                      </a:solidFill>
                      <a:prstDash val="solid"/>
                      <a:round/>
                    </a:ln>
                    <a:effectLst/>
                  </c:spPr>
                </c15:leaderLines>
              </c:ext>
            </c:extLst>
          </c:dLbls>
          <c:cat>
            <c:strRef>
              <c:f>'[Analysis for repe LGA.xlsx]Q6'!$A$2:$A$5</c:f>
              <c:strCache>
                <c:ptCount val="4"/>
                <c:pt idx="0">
                  <c:v>GOVERNMENT</c:v>
                </c:pt>
                <c:pt idx="1">
                  <c:v>RELIGIOUS LEADERS</c:v>
                </c:pt>
                <c:pt idx="2">
                  <c:v>NGO</c:v>
                </c:pt>
                <c:pt idx="3">
                  <c:v>TRADITIONAL LEADERS</c:v>
                </c:pt>
              </c:strCache>
            </c:strRef>
          </c:cat>
          <c:val>
            <c:numRef>
              <c:f>'[Analysis for repe LGA.xlsx]Q6'!$B$2:$B$5</c:f>
              <c:numCache>
                <c:formatCode>General</c:formatCode>
                <c:ptCount val="4"/>
                <c:pt idx="0">
                  <c:v>708</c:v>
                </c:pt>
                <c:pt idx="1">
                  <c:v>259</c:v>
                </c:pt>
                <c:pt idx="2">
                  <c:v>234</c:v>
                </c:pt>
                <c:pt idx="3">
                  <c:v>170</c:v>
                </c:pt>
              </c:numCache>
            </c:numRef>
          </c:val>
        </c:ser>
        <c:dLbls>
          <c:showLegendKey val="0"/>
          <c:showVal val="1"/>
          <c:showCatName val="0"/>
          <c:showSerName val="0"/>
          <c:showPercent val="0"/>
          <c:showBubbleSize val="0"/>
        </c:dLbls>
        <c:gapWidth val="154"/>
        <c:axId val="137807360"/>
        <c:axId val="137851264"/>
      </c:barChart>
      <c:catAx>
        <c:axId val="137807360"/>
        <c:scaling>
          <c:orientation val="minMax"/>
        </c:scaling>
        <c:delete val="0"/>
        <c:axPos val="b"/>
        <c:majorGridlines>
          <c:spPr>
            <a:ln w="9525" cap="flat" cmpd="sng" algn="ctr">
              <a:solidFill>
                <a:schemeClr val="lt1">
                  <a:lumMod val="60000"/>
                  <a:lumOff val="4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2000" b="1" i="0" u="none" strike="noStrike" kern="1200" cap="all" spc="150" normalizeH="0" baseline="0">
                <a:solidFill>
                  <a:schemeClr val="lt1"/>
                </a:solidFill>
                <a:latin typeface="+mn-lt"/>
                <a:ea typeface="+mn-ea"/>
                <a:cs typeface="+mn-cs"/>
              </a:defRPr>
            </a:pPr>
          </a:p>
        </c:txPr>
        <c:crossAx val="137851264"/>
        <c:crosses val="autoZero"/>
        <c:auto val="1"/>
        <c:lblAlgn val="ctr"/>
        <c:lblOffset val="100"/>
        <c:noMultiLvlLbl val="0"/>
      </c:catAx>
      <c:valAx>
        <c:axId val="137851264"/>
        <c:scaling>
          <c:orientation val="minMax"/>
        </c:scaling>
        <c:delete val="0"/>
        <c:axPos val="l"/>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1800" b="0" i="0" u="none" strike="noStrike" kern="1200" baseline="0">
                <a:solidFill>
                  <a:schemeClr val="lt1"/>
                </a:solidFill>
                <a:latin typeface="+mn-lt"/>
                <a:ea typeface="+mn-ea"/>
                <a:cs typeface="+mn-cs"/>
              </a:defRPr>
            </a:pPr>
          </a:p>
        </c:txPr>
        <c:crossAx val="137807360"/>
        <c:crosses val="autoZero"/>
        <c:crossBetween val="between"/>
      </c:valAx>
      <c:spPr>
        <a:noFill/>
        <a:ln>
          <a:noFill/>
        </a:ln>
        <a:effectLst/>
      </c:spPr>
    </c:plotArea>
    <c:plotVisOnly val="1"/>
    <c:dispBlanksAs val="gap"/>
    <c:showDLblsOverMax val="0"/>
  </c:chart>
  <c:spPr>
    <a:solidFill>
      <a:schemeClr val="accent1"/>
    </a:solidFill>
    <a:ln w="9525" cap="flat" cmpd="sng" algn="ctr">
      <a:solidFill>
        <a:schemeClr val="accent1"/>
      </a:solidFill>
      <a:round/>
    </a:ln>
    <a:effectLst/>
  </c:spPr>
  <c:txPr>
    <a:bodyPr/>
    <a:lstStyle/>
    <a:p>
      <a:pPr>
        <a:defRPr lang="en-US"/>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000" b="1" i="0" u="none" strike="noStrike" kern="1200" cap="all" spc="100" normalizeH="0" baseline="0">
                <a:solidFill>
                  <a:schemeClr val="lt1"/>
                </a:solidFill>
                <a:latin typeface="+mn-lt"/>
                <a:ea typeface="+mn-ea"/>
                <a:cs typeface="+mn-cs"/>
              </a:defRPr>
            </a:pPr>
            <a:r>
              <a:rPr lang="en-US" sz="2000" dirty="0"/>
              <a:t>KATSINA total population and sample size of the four MOST affected local governments  </a:t>
            </a:r>
            <a:endParaRPr lang="en-US" sz="2000" dirty="0"/>
          </a:p>
        </c:rich>
      </c:tx>
      <c:layout/>
      <c:overlay val="0"/>
      <c:spPr>
        <a:noFill/>
        <a:ln>
          <a:noFill/>
        </a:ln>
        <a:effectLst/>
      </c:spPr>
    </c:title>
    <c:autoTitleDeleted val="0"/>
    <c:plotArea>
      <c:layout/>
      <c:barChart>
        <c:barDir val="col"/>
        <c:grouping val="standard"/>
        <c:varyColors val="0"/>
        <c:ser>
          <c:idx val="0"/>
          <c:order val="0"/>
          <c:tx>
            <c:strRef>
              <c:f>'[Analysis for repe LGA.xlsx]SAMPLE 2'!$A$2</c:f>
              <c:strCache>
                <c:ptCount val="1"/>
                <c:pt idx="0">
                  <c:v>KATSINA </c:v>
                </c:pt>
              </c:strCache>
            </c:strRef>
          </c:tx>
          <c:spPr>
            <a:solidFill>
              <a:schemeClr val="accent1">
                <a:lumMod val="20000"/>
                <a:lumOff val="80000"/>
              </a:schemeClr>
            </a:solidFill>
            <a:ln>
              <a:noFill/>
            </a:ln>
            <a:effectLst/>
            <a:sp3d/>
          </c:spPr>
          <c:invertIfNegative val="0"/>
          <c:dLbls>
            <c:spPr>
              <a:solidFill>
                <a:schemeClr val="accent1">
                  <a:alpha val="70000"/>
                </a:schemeClr>
              </a:solidFill>
              <a:ln>
                <a:noFill/>
              </a:ln>
              <a:effectLst/>
            </c:spPr>
            <c:txPr>
              <a:bodyPr rot="0" spcFirstLastPara="1" vertOverflow="ellipsis" vert="horz" wrap="square" lIns="38100" tIns="19050" rIns="38100" bIns="19050" anchor="ctr" anchorCtr="1">
                <a:spAutoFit/>
              </a:bodyPr>
              <a:lstStyle/>
              <a:p>
                <a:pPr>
                  <a:defRPr lang="en-US" sz="2000" b="0" i="0" u="none" strike="noStrike" kern="1200" baseline="0">
                    <a:solidFill>
                      <a:schemeClr val="lt1"/>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accent1">
                          <a:lumMod val="60000"/>
                          <a:lumOff val="40000"/>
                        </a:schemeClr>
                      </a:solidFill>
                      <a:prstDash val="solid"/>
                      <a:round/>
                    </a:ln>
                    <a:effectLst/>
                  </c:spPr>
                </c15:leaderLines>
              </c:ext>
            </c:extLst>
          </c:dLbls>
          <c:cat>
            <c:strRef>
              <c:f>'[Analysis for repe LGA.xlsx]SAMPLE 2'!$B$1:$C$1</c:f>
              <c:strCache>
                <c:ptCount val="2"/>
                <c:pt idx="0">
                  <c:v>Total population of the sampled lga</c:v>
                </c:pt>
                <c:pt idx="1">
                  <c:v>Total sample size of the affected LGA</c:v>
                </c:pt>
              </c:strCache>
            </c:strRef>
          </c:cat>
          <c:val>
            <c:numRef>
              <c:f>'[Analysis for repe LGA.xlsx]SAMPLE 2'!$B$2:$C$2</c:f>
              <c:numCache>
                <c:formatCode>General</c:formatCode>
                <c:ptCount val="2"/>
                <c:pt idx="0">
                  <c:v>1381179</c:v>
                </c:pt>
                <c:pt idx="1">
                  <c:v>1371</c:v>
                </c:pt>
              </c:numCache>
            </c:numRef>
          </c:val>
        </c:ser>
        <c:dLbls>
          <c:showLegendKey val="0"/>
          <c:showVal val="1"/>
          <c:showCatName val="0"/>
          <c:showSerName val="0"/>
          <c:showPercent val="0"/>
          <c:showBubbleSize val="0"/>
        </c:dLbls>
        <c:gapWidth val="154"/>
        <c:axId val="135701632"/>
        <c:axId val="135704576"/>
      </c:barChart>
      <c:catAx>
        <c:axId val="135701632"/>
        <c:scaling>
          <c:orientation val="minMax"/>
        </c:scaling>
        <c:delete val="0"/>
        <c:axPos val="b"/>
        <c:majorGridlines>
          <c:spPr>
            <a:ln w="9525" cap="flat" cmpd="sng" algn="ctr">
              <a:solidFill>
                <a:schemeClr val="lt1">
                  <a:lumMod val="60000"/>
                  <a:lumOff val="4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2000" b="0" i="0" u="none" strike="noStrike" kern="1200" cap="all" spc="150" normalizeH="0" baseline="0">
                <a:solidFill>
                  <a:schemeClr val="lt1"/>
                </a:solidFill>
                <a:latin typeface="+mn-lt"/>
                <a:ea typeface="+mn-ea"/>
                <a:cs typeface="+mn-cs"/>
              </a:defRPr>
            </a:pPr>
          </a:p>
        </c:txPr>
        <c:crossAx val="135704576"/>
        <c:crosses val="autoZero"/>
        <c:auto val="1"/>
        <c:lblAlgn val="ctr"/>
        <c:lblOffset val="100"/>
        <c:noMultiLvlLbl val="0"/>
      </c:catAx>
      <c:valAx>
        <c:axId val="135704576"/>
        <c:scaling>
          <c:orientation val="minMax"/>
        </c:scaling>
        <c:delete val="0"/>
        <c:axPos val="l"/>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900" b="0" i="0" u="none" strike="noStrike" kern="1200" baseline="0">
                <a:solidFill>
                  <a:schemeClr val="lt1"/>
                </a:solidFill>
                <a:latin typeface="+mn-lt"/>
                <a:ea typeface="+mn-ea"/>
                <a:cs typeface="+mn-cs"/>
              </a:defRPr>
            </a:pPr>
          </a:p>
        </c:txPr>
        <c:crossAx val="135701632"/>
        <c:crosses val="autoZero"/>
        <c:crossBetween val="between"/>
      </c:valAx>
      <c:spPr>
        <a:noFill/>
        <a:ln>
          <a:noFill/>
        </a:ln>
        <a:effectLst/>
      </c:spPr>
    </c:plotArea>
    <c:plotVisOnly val="1"/>
    <c:dispBlanksAs val="gap"/>
    <c:showDLblsOverMax val="0"/>
  </c:chart>
  <c:spPr>
    <a:solidFill>
      <a:schemeClr val="accent1"/>
    </a:solidFill>
    <a:ln w="9525" cap="flat" cmpd="sng" algn="ctr">
      <a:solidFill>
        <a:schemeClr val="accent1"/>
      </a:solidFill>
      <a:round/>
    </a:ln>
    <a:effectLst/>
  </c:spPr>
  <c:txPr>
    <a:bodyPr/>
    <a:lstStyle/>
    <a:p>
      <a:pPr>
        <a:defRPr lang="en-US"/>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800" b="0" i="0" u="none" strike="noStrike" kern="1200" cap="all" baseline="0">
                <a:solidFill>
                  <a:schemeClr val="lt1"/>
                </a:solidFill>
                <a:latin typeface="+mn-lt"/>
                <a:ea typeface="+mn-ea"/>
                <a:cs typeface="+mn-cs"/>
              </a:defRPr>
            </a:pPr>
            <a:r>
              <a:rPr lang="en-US" sz="2800" dirty="0"/>
              <a:t>SEX OF THE RESPONDANTS</a:t>
            </a:r>
            <a:endParaRPr lang="en-US" sz="2800" dirty="0"/>
          </a:p>
        </c:rich>
      </c:tx>
      <c:layout/>
      <c:overlay val="0"/>
      <c:spPr>
        <a:noFill/>
        <a:ln>
          <a:noFill/>
        </a:ln>
        <a:effectLst/>
      </c:spPr>
    </c:title>
    <c:autoTitleDeleted val="0"/>
    <c:plotArea>
      <c:layout/>
      <c:barChart>
        <c:barDir val="col"/>
        <c:grouping val="standard"/>
        <c:varyColors val="0"/>
        <c:ser>
          <c:idx val="0"/>
          <c:order val="0"/>
          <c:tx>
            <c:strRef>
              <c:f>'[Analysis for repe LGA.xlsx]SEX OF THEM'!$A$2</c:f>
              <c:strCache>
                <c:ptCount val="1"/>
                <c:pt idx="0">
                  <c:v>SEX OF THE RESPONDENT</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2800" b="1" i="0" u="none" strike="noStrike" kern="1200" baseline="0">
                    <a:solidFill>
                      <a:schemeClr val="lt1"/>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lt1">
                          <a:lumMod val="50000"/>
                        </a:schemeClr>
                      </a:solidFill>
                      <a:prstDash val="solid"/>
                      <a:round/>
                    </a:ln>
                    <a:effectLst/>
                  </c:spPr>
                </c15:leaderLines>
              </c:ext>
            </c:extLst>
          </c:dLbls>
          <c:cat>
            <c:strRef>
              <c:f>'[Analysis for repe LGA.xlsx]SEX OF THEM'!$B$1:$C$1</c:f>
              <c:strCache>
                <c:ptCount val="2"/>
                <c:pt idx="0">
                  <c:v>MALE</c:v>
                </c:pt>
                <c:pt idx="1">
                  <c:v>FEMALE</c:v>
                </c:pt>
              </c:strCache>
            </c:strRef>
          </c:cat>
          <c:val>
            <c:numRef>
              <c:f>'[Analysis for repe LGA.xlsx]SEX OF THEM'!$B$2:$C$2</c:f>
              <c:numCache>
                <c:formatCode>General</c:formatCode>
                <c:ptCount val="2"/>
                <c:pt idx="0">
                  <c:v>938</c:v>
                </c:pt>
                <c:pt idx="1">
                  <c:v>433</c:v>
                </c:pt>
              </c:numCache>
            </c:numRef>
          </c:val>
        </c:ser>
        <c:dLbls>
          <c:showLegendKey val="0"/>
          <c:showVal val="1"/>
          <c:showCatName val="0"/>
          <c:showSerName val="0"/>
          <c:showPercent val="0"/>
          <c:showBubbleSize val="0"/>
        </c:dLbls>
        <c:gapWidth val="84"/>
        <c:axId val="135738112"/>
        <c:axId val="135740800"/>
      </c:barChart>
      <c:catAx>
        <c:axId val="135738112"/>
        <c:scaling>
          <c:orientation val="minMax"/>
        </c:scaling>
        <c:delete val="0"/>
        <c:axPos val="b"/>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2400" b="0" i="0" u="none" strike="noStrike" kern="1200" baseline="0">
                <a:solidFill>
                  <a:schemeClr val="lt1">
                    <a:lumMod val="75000"/>
                  </a:schemeClr>
                </a:solidFill>
                <a:latin typeface="+mn-lt"/>
                <a:ea typeface="+mn-ea"/>
                <a:cs typeface="+mn-cs"/>
              </a:defRPr>
            </a:pPr>
          </a:p>
        </c:txPr>
        <c:crossAx val="135740800"/>
        <c:crosses val="autoZero"/>
        <c:auto val="1"/>
        <c:lblAlgn val="ctr"/>
        <c:lblOffset val="100"/>
        <c:noMultiLvlLbl val="0"/>
      </c:catAx>
      <c:valAx>
        <c:axId val="135740800"/>
        <c:scaling>
          <c:orientation val="minMax"/>
        </c:scaling>
        <c:delete val="1"/>
        <c:axPos val="l"/>
        <c:numFmt formatCode="General" sourceLinked="1"/>
        <c:majorTickMark val="out"/>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135738112"/>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lang="en-US"/>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400" b="1" i="0" u="none" strike="noStrike" kern="1200" cap="all" spc="50" baseline="0">
                <a:solidFill>
                  <a:schemeClr val="tx1">
                    <a:lumMod val="65000"/>
                    <a:lumOff val="35000"/>
                  </a:schemeClr>
                </a:solidFill>
                <a:latin typeface="+mn-lt"/>
                <a:ea typeface="+mn-ea"/>
                <a:cs typeface="+mn-cs"/>
              </a:defRPr>
            </a:pPr>
            <a:r>
              <a:rPr lang="en-US" sz="2400" dirty="0"/>
              <a:t>TOTAL AGE OF THE RESPONDANTS  </a:t>
            </a:r>
            <a:endParaRPr lang="en-US" sz="2400" dirty="0"/>
          </a:p>
        </c:rich>
      </c:tx>
      <c:layout/>
      <c:overlay val="0"/>
      <c:spPr>
        <a:noFill/>
        <a:ln>
          <a:noFill/>
        </a:ln>
        <a:effectLst/>
      </c:spPr>
    </c:title>
    <c:autoTitleDeleted val="0"/>
    <c:plotArea>
      <c:layout/>
      <c:barChart>
        <c:barDir val="col"/>
        <c:grouping val="clustered"/>
        <c:varyColors val="0"/>
        <c:ser>
          <c:idx val="0"/>
          <c:order val="0"/>
          <c:tx>
            <c:strRef>
              <c:f>'[Analysis for repe LGA.xlsx]AGE '!$B$1</c:f>
              <c:strCache>
                <c:ptCount val="1"/>
                <c:pt idx="0">
                  <c:v>TOTAL </c:v>
                </c:pt>
              </c:strCache>
            </c:strRef>
          </c:tx>
          <c:spPr>
            <a:gradFill>
              <a:gsLst>
                <a:gs pos="100000">
                  <a:schemeClr val="accent1">
                    <a:alpha val="0"/>
                  </a:schemeClr>
                </a:gs>
                <a:gs pos="50000">
                  <a:schemeClr val="accent1"/>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28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'[Analysis for repe LGA.xlsx]AGE '!$A$2:$A$6</c:f>
              <c:strCache>
                <c:ptCount val="5"/>
                <c:pt idx="0">
                  <c:v>14-21</c:v>
                </c:pt>
                <c:pt idx="1">
                  <c:v>22-29</c:v>
                </c:pt>
                <c:pt idx="2">
                  <c:v>30-40</c:v>
                </c:pt>
                <c:pt idx="3">
                  <c:v>41-50</c:v>
                </c:pt>
                <c:pt idx="4">
                  <c:v>51-60</c:v>
                </c:pt>
              </c:strCache>
            </c:strRef>
          </c:cat>
          <c:val>
            <c:numRef>
              <c:f>'[Analysis for repe LGA.xlsx]AGE '!$B$2:$B$6</c:f>
              <c:numCache>
                <c:formatCode>General</c:formatCode>
                <c:ptCount val="5"/>
                <c:pt idx="0">
                  <c:v>202</c:v>
                </c:pt>
                <c:pt idx="1">
                  <c:v>328</c:v>
                </c:pt>
                <c:pt idx="2">
                  <c:v>306</c:v>
                </c:pt>
                <c:pt idx="3">
                  <c:v>325</c:v>
                </c:pt>
                <c:pt idx="4">
                  <c:v>210</c:v>
                </c:pt>
              </c:numCache>
            </c:numRef>
          </c:val>
        </c:ser>
        <c:dLbls>
          <c:showLegendKey val="0"/>
          <c:showVal val="1"/>
          <c:showCatName val="0"/>
          <c:showSerName val="0"/>
          <c:showPercent val="0"/>
          <c:showBubbleSize val="0"/>
        </c:dLbls>
        <c:gapWidth val="150"/>
        <c:axId val="136806784"/>
        <c:axId val="136809472"/>
      </c:barChart>
      <c:catAx>
        <c:axId val="136806784"/>
        <c:scaling>
          <c:orientation val="minMax"/>
        </c:scaling>
        <c:delete val="0"/>
        <c:axPos val="b"/>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2400" b="0" i="0" u="none" strike="noStrike" kern="1200" baseline="0">
                <a:solidFill>
                  <a:schemeClr val="tx1">
                    <a:lumMod val="65000"/>
                    <a:lumOff val="35000"/>
                  </a:schemeClr>
                </a:solidFill>
                <a:latin typeface="+mn-lt"/>
                <a:ea typeface="+mn-ea"/>
                <a:cs typeface="+mn-cs"/>
              </a:defRPr>
            </a:pPr>
          </a:p>
        </c:txPr>
        <c:crossAx val="136809472"/>
        <c:crosses val="autoZero"/>
        <c:auto val="1"/>
        <c:lblAlgn val="ctr"/>
        <c:lblOffset val="100"/>
        <c:noMultiLvlLbl val="0"/>
      </c:catAx>
      <c:valAx>
        <c:axId val="136809472"/>
        <c:scaling>
          <c:orientation val="minMax"/>
        </c:scaling>
        <c:delete val="0"/>
        <c:axPos val="l"/>
        <c:majorGridlines>
          <c:spPr>
            <a:ln w="9525" cap="flat" cmpd="sng" algn="ctr">
              <a:solidFill>
                <a:schemeClr val="tx1">
                  <a:lumMod val="5000"/>
                  <a:lumOff val="9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3680678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800" b="1" i="0" u="none" strike="noStrike" kern="1200" spc="0" baseline="0">
                <a:solidFill>
                  <a:schemeClr val="tx1">
                    <a:lumMod val="65000"/>
                    <a:lumOff val="35000"/>
                  </a:schemeClr>
                </a:solidFill>
                <a:latin typeface="+mn-lt"/>
                <a:ea typeface="+mn-ea"/>
                <a:cs typeface="+mn-cs"/>
              </a:defRPr>
            </a:pPr>
            <a:r>
              <a:rPr lang="en-US" sz="2800" b="1" dirty="0"/>
              <a:t>MARITAL STATUS OF THE RESPONDANTS </a:t>
            </a:r>
            <a:endParaRPr lang="en-US" sz="2800" b="1" dirty="0"/>
          </a:p>
        </c:rich>
      </c:tx>
      <c:layout/>
      <c:overlay val="0"/>
      <c:spPr>
        <a:noFill/>
        <a:ln>
          <a:noFill/>
        </a:ln>
        <a:effectLst/>
      </c:spPr>
    </c:title>
    <c:autoTitleDeleted val="0"/>
    <c:plotArea>
      <c:layout/>
      <c:barChart>
        <c:barDir val="col"/>
        <c:grouping val="percentStacked"/>
        <c:varyColors val="0"/>
        <c:ser>
          <c:idx val="0"/>
          <c:order val="0"/>
          <c:tx>
            <c:strRef>
              <c:f>'[Analysis for repe LGA.xlsx]MARITAL'!$A$2</c:f>
              <c:strCache>
                <c:ptCount val="1"/>
                <c:pt idx="0">
                  <c:v>MARITAL STATUS</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3200" b="0" i="0" u="none" strike="noStrike" kern="1200" baseline="0">
                    <a:solidFill>
                      <a:schemeClr val="tx1">
                        <a:lumMod val="75000"/>
                        <a:lumOff val="25000"/>
                      </a:schemeClr>
                    </a:solidFill>
                    <a:latin typeface="+mn-lt"/>
                    <a:ea typeface="+mn-ea"/>
                    <a:cs typeface="+mn-cs"/>
                  </a:defRPr>
                </a:pP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'[Analysis for repe LGA.xlsx]MARITAL'!$B$1:$C$1</c:f>
              <c:strCache>
                <c:ptCount val="2"/>
                <c:pt idx="0">
                  <c:v> MARRIED </c:v>
                </c:pt>
                <c:pt idx="1">
                  <c:v>SINGLE </c:v>
                </c:pt>
              </c:strCache>
            </c:strRef>
          </c:cat>
          <c:val>
            <c:numRef>
              <c:f>'[Analysis for repe LGA.xlsx]MARITAL'!$B$2:$C$2</c:f>
              <c:numCache>
                <c:formatCode>General</c:formatCode>
                <c:ptCount val="2"/>
                <c:pt idx="0">
                  <c:v>839</c:v>
                </c:pt>
                <c:pt idx="1">
                  <c:v>532</c:v>
                </c:pt>
              </c:numCache>
            </c:numRef>
          </c:val>
        </c:ser>
        <c:dLbls>
          <c:showLegendKey val="0"/>
          <c:showVal val="1"/>
          <c:showCatName val="0"/>
          <c:showSerName val="0"/>
          <c:showPercent val="0"/>
          <c:showBubbleSize val="0"/>
        </c:dLbls>
        <c:gapWidth val="150"/>
        <c:overlap val="100"/>
        <c:axId val="135871104"/>
        <c:axId val="135886336"/>
      </c:barChart>
      <c:catAx>
        <c:axId val="135871104"/>
        <c:scaling>
          <c:orientation val="minMax"/>
        </c:scaling>
        <c:delete val="0"/>
        <c:axPos val="b"/>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2800" b="0" i="0" u="none" strike="noStrike" kern="1200" baseline="0">
                <a:solidFill>
                  <a:schemeClr val="tx1">
                    <a:lumMod val="65000"/>
                    <a:lumOff val="35000"/>
                  </a:schemeClr>
                </a:solidFill>
                <a:latin typeface="+mn-lt"/>
                <a:ea typeface="+mn-ea"/>
                <a:cs typeface="+mn-cs"/>
              </a:defRPr>
            </a:pPr>
          </a:p>
        </c:txPr>
        <c:crossAx val="135886336"/>
        <c:crosses val="autoZero"/>
        <c:auto val="1"/>
        <c:lblAlgn val="ctr"/>
        <c:lblOffset val="100"/>
        <c:noMultiLvlLbl val="0"/>
      </c:catAx>
      <c:valAx>
        <c:axId val="135886336"/>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0%"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3587110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lang="en-US" sz="3200" b="0" i="0" u="none" strike="noStrike" kern="1200" baseline="0">
                <a:solidFill>
                  <a:schemeClr val="dk1">
                    <a:lumMod val="65000"/>
                    <a:lumOff val="35000"/>
                  </a:schemeClr>
                </a:solidFill>
                <a:effectLst/>
                <a:latin typeface="+mn-lt"/>
                <a:ea typeface="+mn-ea"/>
                <a:cs typeface="+mn-cs"/>
              </a:defRPr>
            </a:pPr>
            <a:r>
              <a:rPr lang="en-US" sz="3200" dirty="0"/>
              <a:t>OCCUPATION</a:t>
            </a:r>
            <a:r>
              <a:rPr lang="en-US" sz="3200" baseline="0" dirty="0"/>
              <a:t> OF THE RESPONDANTS</a:t>
            </a:r>
            <a:endParaRPr lang="en-US" sz="3200" dirty="0"/>
          </a:p>
        </c:rich>
      </c:tx>
      <c:layout/>
      <c:overlay val="0"/>
      <c:spPr>
        <a:noFill/>
        <a:ln>
          <a:noFill/>
        </a:ln>
        <a:effectLst/>
      </c:spPr>
    </c:title>
    <c:autoTitleDeleted val="0"/>
    <c:plotArea>
      <c:layout/>
      <c:barChart>
        <c:barDir val="col"/>
        <c:grouping val="clustered"/>
        <c:varyColors val="0"/>
        <c:ser>
          <c:idx val="0"/>
          <c:order val="0"/>
          <c:tx>
            <c:strRef>
              <c:f>'[Analysis for repe LGA.xlsx]OCCUPATION'!$B$1</c:f>
              <c:strCache>
                <c:ptCount val="1"/>
                <c:pt idx="0">
                  <c:v>TOTAL</c:v>
                </c:pt>
              </c:strCache>
            </c:strRef>
          </c:tx>
          <c:spPr>
            <a:gradFill>
              <a:gsLst>
                <a:gs pos="0">
                  <a:schemeClr val="accent5"/>
                </a:gs>
                <a:gs pos="100000">
                  <a:schemeClr val="accent5">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2400" b="1" i="0" u="none" strike="noStrike" kern="1200" baseline="0">
                    <a:solidFill>
                      <a:schemeClr val="lt1"/>
                    </a:solidFill>
                    <a:latin typeface="+mn-lt"/>
                    <a:ea typeface="+mn-ea"/>
                    <a:cs typeface="+mn-cs"/>
                  </a:defRPr>
                </a:pP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50000"/>
                          <a:lumOff val="50000"/>
                        </a:schemeClr>
                      </a:solidFill>
                      <a:prstDash val="solid"/>
                      <a:round/>
                    </a:ln>
                    <a:effectLst/>
                  </c:spPr>
                </c15:leaderLines>
              </c:ext>
            </c:extLst>
          </c:dLbls>
          <c:cat>
            <c:strRef>
              <c:f>'[Analysis for repe LGA.xlsx]OCCUPATION'!$A$2:$A$6</c:f>
              <c:strCache>
                <c:ptCount val="5"/>
                <c:pt idx="0">
                  <c:v>CIVIL SERVANT</c:v>
                </c:pt>
                <c:pt idx="1">
                  <c:v>TRADER</c:v>
                </c:pt>
                <c:pt idx="2">
                  <c:v>HOUSE WIFE</c:v>
                </c:pt>
                <c:pt idx="3">
                  <c:v>STUDENT</c:v>
                </c:pt>
                <c:pt idx="4">
                  <c:v>FARMER</c:v>
                </c:pt>
              </c:strCache>
            </c:strRef>
          </c:cat>
          <c:val>
            <c:numRef>
              <c:f>'[Analysis for repe LGA.xlsx]OCCUPATION'!$B$2:$B$6</c:f>
              <c:numCache>
                <c:formatCode>General</c:formatCode>
                <c:ptCount val="5"/>
                <c:pt idx="0">
                  <c:v>383</c:v>
                </c:pt>
                <c:pt idx="1">
                  <c:v>280</c:v>
                </c:pt>
                <c:pt idx="2">
                  <c:v>248</c:v>
                </c:pt>
                <c:pt idx="3">
                  <c:v>242</c:v>
                </c:pt>
                <c:pt idx="4">
                  <c:v>218</c:v>
                </c:pt>
              </c:numCache>
            </c:numRef>
          </c:val>
        </c:ser>
        <c:dLbls>
          <c:showLegendKey val="0"/>
          <c:showVal val="1"/>
          <c:showCatName val="0"/>
          <c:showSerName val="0"/>
          <c:showPercent val="0"/>
          <c:showBubbleSize val="0"/>
        </c:dLbls>
        <c:gapWidth val="41"/>
        <c:axId val="136852224"/>
        <c:axId val="136854912"/>
      </c:barChart>
      <c:catAx>
        <c:axId val="136852224"/>
        <c:scaling>
          <c:orientation val="minMax"/>
        </c:scaling>
        <c:delete val="0"/>
        <c:axPos val="b"/>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2000" b="1" i="0" u="none" strike="noStrike" kern="1200" baseline="0">
                <a:solidFill>
                  <a:schemeClr val="dk1">
                    <a:lumMod val="65000"/>
                    <a:lumOff val="35000"/>
                  </a:schemeClr>
                </a:solidFill>
                <a:effectLst/>
                <a:latin typeface="+mn-lt"/>
                <a:ea typeface="+mn-ea"/>
                <a:cs typeface="+mn-cs"/>
              </a:defRPr>
            </a:pPr>
          </a:p>
        </c:txPr>
        <c:crossAx val="136854912"/>
        <c:crosses val="autoZero"/>
        <c:auto val="1"/>
        <c:lblAlgn val="ctr"/>
        <c:lblOffset val="100"/>
        <c:noMultiLvlLbl val="0"/>
      </c:catAx>
      <c:valAx>
        <c:axId val="136854912"/>
        <c:scaling>
          <c:orientation val="minMax"/>
        </c:scaling>
        <c:delete val="1"/>
        <c:axPos val="l"/>
        <c:numFmt formatCode="General" sourceLinked="1"/>
        <c:majorTickMark val="none"/>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13685222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lang="en-US"/>
      </a:pP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400" b="1" i="0" u="none" strike="noStrike" kern="1200" baseline="0">
                <a:solidFill>
                  <a:schemeClr val="dk1">
                    <a:lumMod val="75000"/>
                    <a:lumOff val="25000"/>
                  </a:schemeClr>
                </a:solidFill>
                <a:latin typeface="+mn-lt"/>
                <a:ea typeface="+mn-ea"/>
                <a:cs typeface="+mn-cs"/>
              </a:defRPr>
            </a:pPr>
            <a:r>
              <a:rPr lang="en-US" sz="2400" dirty="0"/>
              <a:t>TOTAL QUALIFICATION OF THE RESPONDANTS</a:t>
            </a:r>
            <a:endParaRPr lang="en-US" sz="2400" dirty="0"/>
          </a:p>
        </c:rich>
      </c:tx>
      <c:layout/>
      <c:overlay val="0"/>
      <c:spPr>
        <a:noFill/>
        <a:ln>
          <a:noFill/>
        </a:ln>
        <a:effectLst/>
      </c:spPr>
    </c:title>
    <c:autoTitleDeleted val="0"/>
    <c:plotArea>
      <c:layout/>
      <c:barChart>
        <c:barDir val="col"/>
        <c:grouping val="clustered"/>
        <c:varyColors val="0"/>
        <c:ser>
          <c:idx val="0"/>
          <c:order val="0"/>
          <c:tx>
            <c:strRef>
              <c:f>'[Analysis for repe LGA.xlsx]QUALIFICATION'!$B$1</c:f>
              <c:strCache>
                <c:ptCount val="1"/>
                <c:pt idx="0">
                  <c:v>TOTAL</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2000" b="1" i="0" u="none" strike="noStrike" kern="1200" baseline="0">
                    <a:solidFill>
                      <a:schemeClr val="lt1"/>
                    </a:solidFill>
                    <a:latin typeface="+mn-lt"/>
                    <a:ea typeface="+mn-ea"/>
                    <a:cs typeface="+mn-cs"/>
                  </a:defRPr>
                </a:pP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dk1">
                          <a:lumMod val="50000"/>
                          <a:lumOff val="50000"/>
                        </a:schemeClr>
                      </a:solidFill>
                      <a:prstDash val="solid"/>
                      <a:round/>
                    </a:ln>
                    <a:effectLst/>
                  </c:spPr>
                </c15:leaderLines>
              </c:ext>
            </c:extLst>
          </c:dLbls>
          <c:cat>
            <c:strRef>
              <c:f>'[Analysis for repe LGA.xlsx]QUALIFICATION'!$A$2:$A$7</c:f>
              <c:strCache>
                <c:ptCount val="6"/>
                <c:pt idx="0">
                  <c:v>NONE</c:v>
                </c:pt>
                <c:pt idx="1">
                  <c:v>DEGREE</c:v>
                </c:pt>
                <c:pt idx="2">
                  <c:v>NCE</c:v>
                </c:pt>
                <c:pt idx="3">
                  <c:v>OND</c:v>
                </c:pt>
                <c:pt idx="4">
                  <c:v>HND</c:v>
                </c:pt>
                <c:pt idx="5">
                  <c:v>MASTERS</c:v>
                </c:pt>
              </c:strCache>
            </c:strRef>
          </c:cat>
          <c:val>
            <c:numRef>
              <c:f>'[Analysis for repe LGA.xlsx]QUALIFICATION'!$B$2:$B$7</c:f>
              <c:numCache>
                <c:formatCode>General</c:formatCode>
                <c:ptCount val="6"/>
                <c:pt idx="0">
                  <c:v>441</c:v>
                </c:pt>
                <c:pt idx="1">
                  <c:v>249</c:v>
                </c:pt>
                <c:pt idx="2">
                  <c:v>241</c:v>
                </c:pt>
                <c:pt idx="3">
                  <c:v>182</c:v>
                </c:pt>
                <c:pt idx="4">
                  <c:v>150</c:v>
                </c:pt>
                <c:pt idx="5">
                  <c:v>108</c:v>
                </c:pt>
              </c:numCache>
            </c:numRef>
          </c:val>
        </c:ser>
        <c:dLbls>
          <c:showLegendKey val="0"/>
          <c:showVal val="1"/>
          <c:showCatName val="0"/>
          <c:showSerName val="0"/>
          <c:showPercent val="0"/>
          <c:showBubbleSize val="0"/>
        </c:dLbls>
        <c:gapWidth val="65"/>
        <c:axId val="136882816"/>
        <c:axId val="137430528"/>
      </c:barChart>
      <c:catAx>
        <c:axId val="1368828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prstDash val="solid"/>
            <a:round/>
          </a:ln>
          <a:effectLst/>
        </c:spPr>
        <c:txPr>
          <a:bodyPr rot="-60000000" spcFirstLastPara="1" vertOverflow="ellipsis" vert="horz" wrap="square" anchor="ctr" anchorCtr="1"/>
          <a:lstStyle/>
          <a:p>
            <a:pPr>
              <a:defRPr lang="en-US" sz="1600" b="1" i="0" u="none" strike="noStrike" kern="1200" cap="all" baseline="0">
                <a:solidFill>
                  <a:schemeClr val="dk1">
                    <a:lumMod val="75000"/>
                    <a:lumOff val="25000"/>
                  </a:schemeClr>
                </a:solidFill>
                <a:latin typeface="+mn-lt"/>
                <a:ea typeface="+mn-ea"/>
                <a:cs typeface="+mn-cs"/>
              </a:defRPr>
            </a:pPr>
          </a:p>
        </c:txPr>
        <c:crossAx val="137430528"/>
        <c:crosses val="autoZero"/>
        <c:auto val="1"/>
        <c:lblAlgn val="ctr"/>
        <c:lblOffset val="100"/>
        <c:noMultiLvlLbl val="0"/>
      </c:catAx>
      <c:valAx>
        <c:axId val="1374305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prstDash val="solid"/>
              <a:round/>
            </a:ln>
            <a:effectLst/>
          </c:spPr>
        </c:majorGridlines>
        <c:numFmt formatCode="General" sourceLinked="1"/>
        <c:majorTickMark val="none"/>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13688281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lang="en-US"/>
      </a:pP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lang="en-US" sz="2400" b="0" i="0" u="none" strike="noStrike" kern="1200" cap="all" baseline="0">
                <a:solidFill>
                  <a:schemeClr val="lt1"/>
                </a:solidFill>
                <a:latin typeface="+mn-lt"/>
                <a:ea typeface="+mn-ea"/>
                <a:cs typeface="+mn-cs"/>
              </a:defRPr>
            </a:pPr>
            <a:r>
              <a:rPr lang="en-US" sz="2400" dirty="0"/>
              <a:t>RELIGION</a:t>
            </a:r>
            <a:r>
              <a:rPr lang="en-US" sz="2400" baseline="0" dirty="0"/>
              <a:t> OF THE RESPONDANTS </a:t>
            </a:r>
            <a:endParaRPr lang="en-US" sz="2400" dirty="0"/>
          </a:p>
        </c:rich>
      </c:tx>
      <c:layout/>
      <c:overlay val="0"/>
      <c:spPr>
        <a:noFill/>
        <a:ln>
          <a:noFill/>
        </a:ln>
        <a:effectLst/>
      </c:spPr>
    </c:title>
    <c:autoTitleDeleted val="0"/>
    <c:plotArea>
      <c:layout/>
      <c:barChart>
        <c:barDir val="col"/>
        <c:grouping val="clustered"/>
        <c:varyColors val="0"/>
        <c:ser>
          <c:idx val="0"/>
          <c:order val="0"/>
          <c:tx>
            <c:strRef>
              <c:f>'[Analysis for repe LGA.xlsx]RELIGION'!$B$1</c:f>
              <c:strCache>
                <c:ptCount val="1"/>
                <c:pt idx="0">
                  <c:v>TOTAL</c:v>
                </c:pt>
              </c:strCache>
            </c:strRef>
          </c:tx>
          <c:spPr>
            <a:solidFill>
              <a:schemeClr val="accent5">
                <a:alpha val="88000"/>
              </a:schemeClr>
            </a:solidFill>
            <a:ln>
              <a:solidFill>
                <a:schemeClr val="accent5">
                  <a:lumMod val="50000"/>
                </a:schemeClr>
              </a:solidFill>
            </a:ln>
            <a:effectLst/>
            <a:scene3d>
              <a:camera prst="orthographicFront"/>
              <a:lightRig rig="threePt" dir="t"/>
            </a:scene3d>
            <a:sp3d prstMaterial="flat">
              <a:contourClr>
                <a:schemeClr val="accent5">
                  <a:lumMod val="50000"/>
                </a:schemeClr>
              </a:contourClr>
            </a:sp3d>
          </c:spPr>
          <c:invertIfNegative val="0"/>
          <c:dLbls>
            <c:spPr>
              <a:solidFill>
                <a:schemeClr val="accent5">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2400" b="1" i="0" u="none" strike="noStrike" kern="1200" baseline="0">
                    <a:solidFill>
                      <a:schemeClr val="lt1"/>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lt1">
                          <a:lumMod val="50000"/>
                        </a:schemeClr>
                      </a:solidFill>
                      <a:prstDash val="solid"/>
                      <a:round/>
                    </a:ln>
                    <a:effectLst/>
                  </c:spPr>
                </c15:leaderLines>
              </c:ext>
            </c:extLst>
          </c:dLbls>
          <c:cat>
            <c:strRef>
              <c:f>'[Analysis for repe LGA.xlsx]RELIGION'!$A$2:$A$4</c:f>
              <c:strCache>
                <c:ptCount val="3"/>
                <c:pt idx="0">
                  <c:v>ISLAM</c:v>
                </c:pt>
                <c:pt idx="1">
                  <c:v>CHRISTIANITY</c:v>
                </c:pt>
                <c:pt idx="2">
                  <c:v>FREE</c:v>
                </c:pt>
              </c:strCache>
            </c:strRef>
          </c:cat>
          <c:val>
            <c:numRef>
              <c:f>'[Analysis for repe LGA.xlsx]RELIGION'!$B$2:$B$4</c:f>
              <c:numCache>
                <c:formatCode>General</c:formatCode>
                <c:ptCount val="3"/>
                <c:pt idx="0">
                  <c:v>1187</c:v>
                </c:pt>
                <c:pt idx="1">
                  <c:v>177</c:v>
                </c:pt>
                <c:pt idx="2">
                  <c:v>7</c:v>
                </c:pt>
              </c:numCache>
            </c:numRef>
          </c:val>
        </c:ser>
        <c:dLbls>
          <c:showLegendKey val="0"/>
          <c:showVal val="1"/>
          <c:showCatName val="0"/>
          <c:showSerName val="0"/>
          <c:showPercent val="0"/>
          <c:showBubbleSize val="0"/>
        </c:dLbls>
        <c:gapWidth val="84"/>
        <c:axId val="137450624"/>
        <c:axId val="137461760"/>
      </c:barChart>
      <c:catAx>
        <c:axId val="137450624"/>
        <c:scaling>
          <c:orientation val="minMax"/>
        </c:scaling>
        <c:delete val="0"/>
        <c:axPos val="b"/>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2400" b="1" i="0" u="none" strike="noStrike" kern="1200" baseline="0">
                <a:solidFill>
                  <a:schemeClr val="lt1">
                    <a:lumMod val="75000"/>
                  </a:schemeClr>
                </a:solidFill>
                <a:latin typeface="+mn-lt"/>
                <a:ea typeface="+mn-ea"/>
                <a:cs typeface="+mn-cs"/>
              </a:defRPr>
            </a:pPr>
          </a:p>
        </c:txPr>
        <c:crossAx val="137461760"/>
        <c:crosses val="autoZero"/>
        <c:auto val="1"/>
        <c:lblAlgn val="ctr"/>
        <c:lblOffset val="100"/>
        <c:noMultiLvlLbl val="0"/>
      </c:catAx>
      <c:valAx>
        <c:axId val="137461760"/>
        <c:scaling>
          <c:orientation val="minMax"/>
        </c:scaling>
        <c:delete val="1"/>
        <c:axPos val="l"/>
        <c:numFmt formatCode="General" sourceLinked="1"/>
        <c:majorTickMark val="out"/>
        <c:minorTickMark val="none"/>
        <c:tickLblPos val="nextTo"/>
        <c:txPr>
          <a:bodyPr rot="-60000000" spcFirstLastPara="0" vertOverflow="ellipsis" vert="horz" wrap="square" anchor="ctr" anchorCtr="1"/>
          <a:lstStyle/>
          <a:p>
            <a:pPr>
              <a:defRPr lang="en-US" sz="1000" b="0" i="0" u="none" strike="noStrike" kern="1200" baseline="0">
                <a:solidFill>
                  <a:schemeClr val="tx1"/>
                </a:solidFill>
                <a:latin typeface="+mn-lt"/>
                <a:ea typeface="+mn-ea"/>
                <a:cs typeface="+mn-cs"/>
              </a:defRPr>
            </a:pPr>
          </a:p>
        </c:txPr>
        <c:crossAx val="137450624"/>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lang="en-US"/>
      </a:pP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800" b="1" i="0" u="none" strike="noStrike" kern="1200" cap="all" spc="100" normalizeH="0" baseline="0">
                <a:solidFill>
                  <a:schemeClr val="lt1"/>
                </a:solidFill>
                <a:latin typeface="+mn-lt"/>
                <a:ea typeface="+mn-ea"/>
                <a:cs typeface="+mn-cs"/>
              </a:defRPr>
            </a:pPr>
            <a:r>
              <a:rPr lang="en-US" sz="2800" dirty="0"/>
              <a:t>TRADITION</a:t>
            </a:r>
            <a:r>
              <a:rPr lang="en-US" sz="2800" baseline="0" dirty="0"/>
              <a:t> OF THE RESPONDANTS</a:t>
            </a:r>
            <a:endParaRPr lang="en-US" sz="2800" dirty="0"/>
          </a:p>
        </c:rich>
      </c:tx>
      <c:layout/>
      <c:overlay val="0"/>
      <c:spPr>
        <a:noFill/>
        <a:ln>
          <a:noFill/>
        </a:ln>
        <a:effectLst/>
      </c:spPr>
    </c:title>
    <c:autoTitleDeleted val="0"/>
    <c:plotArea>
      <c:layout/>
      <c:barChart>
        <c:barDir val="col"/>
        <c:grouping val="clustered"/>
        <c:varyColors val="0"/>
        <c:ser>
          <c:idx val="0"/>
          <c:order val="0"/>
          <c:tx>
            <c:strRef>
              <c:f>'[Analysis for repe LGA.xlsx]TRADITION'!$B$1</c:f>
              <c:strCache>
                <c:ptCount val="1"/>
                <c:pt idx="0">
                  <c:v>TOTAL</c:v>
                </c:pt>
              </c:strCache>
            </c:strRef>
          </c:tx>
          <c:spPr>
            <a:solidFill>
              <a:schemeClr val="accent1">
                <a:lumMod val="20000"/>
                <a:lumOff val="80000"/>
              </a:schemeClr>
            </a:solidFill>
            <a:ln>
              <a:noFill/>
            </a:ln>
            <a:effectLst/>
            <a:sp3d/>
          </c:spPr>
          <c:invertIfNegative val="0"/>
          <c:dLbls>
            <c:spPr>
              <a:solidFill>
                <a:srgbClr val="5B9BD5">
                  <a:alpha val="70000"/>
                </a:srgbClr>
              </a:solidFill>
              <a:ln>
                <a:noFill/>
              </a:ln>
              <a:effectLst/>
            </c:spPr>
            <c:txPr>
              <a:bodyPr rot="0" spcFirstLastPara="1" vertOverflow="ellipsis" vert="horz" wrap="square" lIns="38100" tIns="19050" rIns="38100" bIns="19050" anchor="ctr" anchorCtr="1">
                <a:spAutoFit/>
              </a:bodyPr>
              <a:lstStyle/>
              <a:p>
                <a:pPr>
                  <a:defRPr lang="en-US" sz="2000" b="0" i="0" u="none" strike="noStrike" kern="1200" baseline="0">
                    <a:solidFill>
                      <a:schemeClr val="lt1"/>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accent1">
                          <a:lumMod val="60000"/>
                          <a:lumOff val="40000"/>
                        </a:schemeClr>
                      </a:solidFill>
                      <a:prstDash val="solid"/>
                      <a:round/>
                    </a:ln>
                    <a:effectLst/>
                  </c:spPr>
                </c15:leaderLines>
              </c:ext>
            </c:extLst>
          </c:dLbls>
          <c:cat>
            <c:strRef>
              <c:f>'[Analysis for repe LGA.xlsx]TRADITION'!$A$2:$A$5</c:f>
              <c:strCache>
                <c:ptCount val="4"/>
                <c:pt idx="0">
                  <c:v>HAUSA</c:v>
                </c:pt>
                <c:pt idx="1">
                  <c:v>YARUBA</c:v>
                </c:pt>
                <c:pt idx="2">
                  <c:v>IGBO</c:v>
                </c:pt>
                <c:pt idx="3">
                  <c:v>FULANI</c:v>
                </c:pt>
              </c:strCache>
            </c:strRef>
          </c:cat>
          <c:val>
            <c:numRef>
              <c:f>'[Analysis for repe LGA.xlsx]TRADITION'!$B$2:$B$5</c:f>
              <c:numCache>
                <c:formatCode>General</c:formatCode>
                <c:ptCount val="4"/>
                <c:pt idx="0">
                  <c:v>1069</c:v>
                </c:pt>
                <c:pt idx="1">
                  <c:v>140</c:v>
                </c:pt>
                <c:pt idx="2">
                  <c:v>13</c:v>
                </c:pt>
                <c:pt idx="3">
                  <c:v>149</c:v>
                </c:pt>
              </c:numCache>
            </c:numRef>
          </c:val>
        </c:ser>
        <c:dLbls>
          <c:showLegendKey val="0"/>
          <c:showVal val="1"/>
          <c:showCatName val="0"/>
          <c:showSerName val="0"/>
          <c:showPercent val="0"/>
          <c:showBubbleSize val="0"/>
        </c:dLbls>
        <c:gapWidth val="154"/>
        <c:axId val="137489792"/>
        <c:axId val="137582848"/>
      </c:barChart>
      <c:catAx>
        <c:axId val="137489792"/>
        <c:scaling>
          <c:orientation val="minMax"/>
        </c:scaling>
        <c:delete val="0"/>
        <c:axPos val="b"/>
        <c:majorGridlines>
          <c:spPr>
            <a:ln w="9525" cap="flat" cmpd="sng" algn="ctr">
              <a:solidFill>
                <a:schemeClr val="lt1">
                  <a:lumMod val="60000"/>
                  <a:lumOff val="4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2400" b="0" i="0" u="none" strike="noStrike" kern="1200" cap="all" spc="150" normalizeH="0" baseline="0">
                <a:solidFill>
                  <a:schemeClr val="lt1"/>
                </a:solidFill>
                <a:latin typeface="+mn-lt"/>
                <a:ea typeface="+mn-ea"/>
                <a:cs typeface="+mn-cs"/>
              </a:defRPr>
            </a:pPr>
          </a:p>
        </c:txPr>
        <c:crossAx val="137582848"/>
        <c:crosses val="autoZero"/>
        <c:auto val="1"/>
        <c:lblAlgn val="ctr"/>
        <c:lblOffset val="100"/>
        <c:noMultiLvlLbl val="0"/>
      </c:catAx>
      <c:valAx>
        <c:axId val="137582848"/>
        <c:scaling>
          <c:orientation val="minMax"/>
        </c:scaling>
        <c:delete val="0"/>
        <c:axPos val="l"/>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900" b="0" i="0" u="none" strike="noStrike" kern="1200" baseline="0">
                <a:solidFill>
                  <a:schemeClr val="lt1"/>
                </a:solidFill>
                <a:latin typeface="+mn-lt"/>
                <a:ea typeface="+mn-ea"/>
                <a:cs typeface="+mn-cs"/>
              </a:defRPr>
            </a:pPr>
          </a:p>
        </c:txPr>
        <c:crossAx val="137489792"/>
        <c:crosses val="autoZero"/>
        <c:crossBetween val="between"/>
      </c:valAx>
      <c:spPr>
        <a:noFill/>
        <a:ln>
          <a:noFill/>
        </a:ln>
        <a:effectLst/>
      </c:spPr>
    </c:plotArea>
    <c:plotVisOnly val="1"/>
    <c:dispBlanksAs val="gap"/>
    <c:showDLblsOverMax val="0"/>
  </c:chart>
  <c:spPr>
    <a:solidFill>
      <a:schemeClr val="accent1"/>
    </a:solidFill>
    <a:ln w="9525" cap="flat" cmpd="sng" algn="ctr">
      <a:solidFill>
        <a:schemeClr val="accent1"/>
      </a:solidFill>
      <a:round/>
    </a:ln>
    <a:effectLst/>
  </c:spPr>
  <c:txPr>
    <a:bodyPr/>
    <a:lstStyle/>
    <a:p>
      <a:pPr>
        <a:defRPr lang="en-US"/>
      </a:pP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5709EA4D-3EF6-491F-90C2-10B093D81EA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10360-EFE4-46BE-9CBA-20CA57CC0800}"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5709EA4D-3EF6-491F-90C2-10B093D81EA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10360-EFE4-46BE-9CBA-20CA57CC0800}"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5709EA4D-3EF6-491F-90C2-10B093D81EA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10360-EFE4-46BE-9CBA-20CA57CC0800}"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5709EA4D-3EF6-491F-90C2-10B093D81EA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10360-EFE4-46BE-9CBA-20CA57CC0800}"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5709EA4D-3EF6-491F-90C2-10B093D81EA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10360-EFE4-46BE-9CBA-20CA57CC0800}"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5709EA4D-3EF6-491F-90C2-10B093D81EA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10360-EFE4-46BE-9CBA-20CA57CC0800}"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5709EA4D-3EF6-491F-90C2-10B093D81EA0}"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C10360-EFE4-46BE-9CBA-20CA57CC0800}"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5709EA4D-3EF6-491F-90C2-10B093D81EA0}"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C10360-EFE4-46BE-9CBA-20CA57CC0800}"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9EA4D-3EF6-491F-90C2-10B093D81EA0}"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C10360-EFE4-46BE-9CBA-20CA57CC0800}"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5709EA4D-3EF6-491F-90C2-10B093D81EA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10360-EFE4-46BE-9CBA-20CA57CC0800}"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5709EA4D-3EF6-491F-90C2-10B093D81EA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C10360-EFE4-46BE-9CBA-20CA57CC0800}"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9EA4D-3EF6-491F-90C2-10B093D81EA0}"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10360-EFE4-46BE-9CBA-20CA57CC0800}"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i="1" dirty="0">
                <a:effectLst>
                  <a:outerShdw blurRad="38100" dist="38100" dir="2700000" algn="tl">
                    <a:srgbClr val="000000">
                      <a:alpha val="43137"/>
                    </a:srgbClr>
                  </a:outerShdw>
                </a:effectLst>
              </a:rPr>
              <a:t>ANALYSIS OF RAPE CASES IN KATSINA STATE </a:t>
            </a:r>
            <a:endParaRPr lang="en-US" dirty="0"/>
          </a:p>
        </p:txBody>
      </p:sp>
      <p:sp>
        <p:nvSpPr>
          <p:cNvPr id="3" name="Subtitle 2"/>
          <p:cNvSpPr>
            <a:spLocks noGrp="1"/>
          </p:cNvSpPr>
          <p:nvPr>
            <p:ph type="subTitle" idx="1"/>
          </p:nvPr>
        </p:nvSpPr>
        <p:spPr/>
        <p:txBody>
          <a:bodyPr/>
          <a:lstStyle/>
          <a:p>
            <a:r>
              <a:rPr lang="en-US" b="1" i="1" dirty="0">
                <a:effectLst>
                  <a:outerShdw blurRad="38100" dist="38100" dir="2700000" algn="tl">
                    <a:srgbClr val="000000">
                      <a:alpha val="43137"/>
                    </a:srgbClr>
                  </a:outerShdw>
                </a:effectLst>
              </a:rPr>
              <a:t>SPONSORED  BY HAJJAH FANNAH SUPPORTIVE AND DEVELOPMENT INITIATIVE</a:t>
            </a:r>
            <a:endParaRPr lang="en-US" b="1" i="1"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492369" y="365760"/>
          <a:ext cx="11085342" cy="6119446"/>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53218" y="225083"/>
          <a:ext cx="11127545" cy="6344529"/>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37625" y="239151"/>
          <a:ext cx="11254153" cy="6147581"/>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647113" y="590843"/>
          <a:ext cx="11113477" cy="5908431"/>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5083" y="239151"/>
          <a:ext cx="11000935" cy="6161649"/>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436098" y="281355"/>
          <a:ext cx="10775853" cy="6372664"/>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09489" y="351693"/>
          <a:ext cx="11169748" cy="6105378"/>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37625" y="211015"/>
          <a:ext cx="11099409" cy="6457071"/>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850" y="612842"/>
            <a:ext cx="11616743" cy="3416320"/>
          </a:xfrm>
          <a:prstGeom prst="rect">
            <a:avLst/>
          </a:prstGeom>
        </p:spPr>
        <p:txBody>
          <a:bodyPr wrap="square">
            <a:spAutoFit/>
          </a:bodyPr>
          <a:lstStyle/>
          <a:p>
            <a:r>
              <a:rPr lang="en-US" dirty="0"/>
              <a:t> </a:t>
            </a:r>
            <a:r>
              <a:rPr lang="en-US" b="1" i="1" u="sng" dirty="0"/>
              <a:t>SUMMARY OF THE RESEARCH </a:t>
            </a:r>
            <a:endParaRPr lang="en-US" dirty="0"/>
          </a:p>
          <a:p>
            <a:r>
              <a:rPr lang="en-US" dirty="0"/>
              <a:t>The total of the respondants are: male 938, Female 433, between the ages of 14 to 60 years, 839 respondants are married and 532 are single.</a:t>
            </a:r>
            <a:endParaRPr lang="en-US" dirty="0"/>
          </a:p>
          <a:p>
            <a:r>
              <a:rPr lang="en-US" dirty="0"/>
              <a:t>Among the respondants some are civil servants with a total participation of 383, house wife 248, farmers 218, traders 280 and students 242 respectively. Among the respondants some are NCE holders with 241 participation, OND 182, HND 150, Degree 249, Masters 108 and Non educated 441.</a:t>
            </a:r>
            <a:endParaRPr lang="en-US" dirty="0"/>
          </a:p>
          <a:p>
            <a:r>
              <a:rPr lang="en-US" dirty="0"/>
              <a:t>The religion of the respondants is Islam with 1,187, Christians 177 and those that have no religion were only 7 in number. Also the tradition of the respondants is Hausa with a total participation of 1069, yaruba 140, Igbo 13 and Fulani 149 respectively.</a:t>
            </a:r>
            <a:endParaRPr lang="en-US" dirty="0"/>
          </a:p>
          <a:p>
            <a:r>
              <a:rPr lang="en-US" dirty="0"/>
              <a:t>The response for the causes of rampant cases of rape in the state spiritual reasons is the leading factor which affects mostly age range of 4-9 years and 10-13 years and the suspect age found to be mostly affected is between the age of 14-25, 26-41, and the group of children mostly raped are the children of poor.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095" y="1120461"/>
            <a:ext cx="10895528" cy="2862322"/>
          </a:xfrm>
          <a:prstGeom prst="rect">
            <a:avLst/>
          </a:prstGeom>
        </p:spPr>
        <p:txBody>
          <a:bodyPr wrap="square">
            <a:spAutoFit/>
          </a:bodyPr>
          <a:lstStyle/>
          <a:p>
            <a:r>
              <a:rPr lang="en-US" b="1" i="1" u="sng" dirty="0"/>
              <a:t>RECOMMENDATIONS</a:t>
            </a:r>
            <a:endParaRPr lang="en-US" dirty="0"/>
          </a:p>
          <a:p>
            <a:pPr lvl="0"/>
            <a:r>
              <a:rPr lang="en-US" dirty="0"/>
              <a:t>The government should have a standard low, governing the act of rape.</a:t>
            </a:r>
            <a:endParaRPr lang="en-US" dirty="0"/>
          </a:p>
          <a:p>
            <a:pPr lvl="0"/>
            <a:r>
              <a:rPr lang="en-US" dirty="0"/>
              <a:t>Standard religious leaders who are truly religious leaders and have the concern for humanity should be assign to preach on this matter, most especially religious places.</a:t>
            </a:r>
            <a:endParaRPr lang="en-US" dirty="0"/>
          </a:p>
          <a:p>
            <a:pPr lvl="0"/>
            <a:r>
              <a:rPr lang="en-US" dirty="0"/>
              <a:t>Community sensitization should be emphasize most especially rural areas, were it is mostly affected most.</a:t>
            </a:r>
            <a:endParaRPr lang="en-US" dirty="0"/>
          </a:p>
          <a:p>
            <a:pPr lvl="0"/>
            <a:r>
              <a:rPr lang="en-US" dirty="0"/>
              <a:t>Sooth Sayers who command those victims to rape should be </a:t>
            </a:r>
            <a:r>
              <a:rPr lang="en-US" dirty="0" err="1"/>
              <a:t>scourted</a:t>
            </a:r>
            <a:r>
              <a:rPr lang="en-US" dirty="0"/>
              <a:t> and brought to book.</a:t>
            </a:r>
            <a:endParaRPr lang="en-US" dirty="0"/>
          </a:p>
          <a:p>
            <a:pPr lvl="0"/>
            <a:r>
              <a:rPr lang="en-US" dirty="0"/>
              <a:t>Religious bodies </a:t>
            </a:r>
            <a:r>
              <a:rPr lang="en-US" dirty="0" err="1"/>
              <a:t>eg</a:t>
            </a:r>
            <a:r>
              <a:rPr lang="en-US" dirty="0"/>
              <a:t> HISBA should be revived with dedicated staff that have concern for humanity, whereby men are forced to take care of their children, during marriage and after divorce. And orphans should be taking care by the relatives of the deceased, as most of the affected are children neglected by their father where their mothers cannot take adequate care of them.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8" y="734096"/>
            <a:ext cx="11745532" cy="4524315"/>
          </a:xfrm>
          <a:prstGeom prst="rect">
            <a:avLst/>
          </a:prstGeom>
        </p:spPr>
        <p:txBody>
          <a:bodyPr wrap="square">
            <a:spAutoFit/>
          </a:bodyPr>
          <a:lstStyle/>
          <a:p>
            <a:r>
              <a:rPr lang="en-US" dirty="0"/>
              <a:t>I am the founder of Hajjah Fannah Supportive and Development Initiative Nationwide with particular emphasis in katsina state. Conducting a research on the causes of rampant RAPE cases in katsina state as a tool that will guide the organization and state on tackling this devastating issue.</a:t>
            </a:r>
            <a:endParaRPr lang="en-US" dirty="0"/>
          </a:p>
          <a:p>
            <a:r>
              <a:rPr lang="en-US" dirty="0"/>
              <a:t> The organization normally take charge of reporting rape cases and to follow up, to make sure justice has been done to the victims and the suspects.</a:t>
            </a:r>
            <a:endParaRPr lang="en-US" dirty="0"/>
          </a:p>
          <a:p>
            <a:r>
              <a:rPr lang="en-US" dirty="0"/>
              <a:t>Because of the rampant reported cases of rape the organization decides to analysis the  data of the reported cases of rape in the state from state CID office under the support of the deputy commissioner of police and his staff, the outcome of the analysis was very bad and the case is increasing on daily basis.</a:t>
            </a:r>
            <a:endParaRPr lang="en-US" dirty="0"/>
          </a:p>
          <a:p>
            <a:r>
              <a:rPr lang="en-US" dirty="0"/>
              <a:t>Based on the state reported cases analysis the organisation decides to make research in the local government with a very high reported cases of rape, which are katsina with a total population of 481,698(with 357 as sample size), Daura with a total population of 332,348(with 341 as sample size),</a:t>
            </a:r>
            <a:r>
              <a:rPr lang="en-US" dirty="0" err="1"/>
              <a:t>Bakori</a:t>
            </a:r>
            <a:r>
              <a:rPr lang="en-US" dirty="0"/>
              <a:t> with a total population of 225,937(with 327 as sample size),  </a:t>
            </a:r>
            <a:r>
              <a:rPr lang="en-US" dirty="0" err="1"/>
              <a:t>Funtua</a:t>
            </a:r>
            <a:r>
              <a:rPr lang="en-US" dirty="0"/>
              <a:t> with a total population of 341,196(with 346 as sample size).</a:t>
            </a:r>
            <a:endParaRPr lang="en-US" dirty="0"/>
          </a:p>
          <a:p>
            <a:r>
              <a:rPr lang="en-US" dirty="0"/>
              <a:t>The total population of the mostly affected local governments is 1,381,179(with 1,371 as sample size).</a:t>
            </a:r>
            <a:endParaRPr lang="en-US" dirty="0"/>
          </a:p>
          <a:p>
            <a:r>
              <a:rPr lang="en-US" dirty="0"/>
              <a:t>Fatima Hussaini(FCGDP)</a:t>
            </a:r>
            <a:endParaRPr lang="en-US" dirty="0"/>
          </a:p>
          <a:p>
            <a:r>
              <a:rPr lang="en-US" dirty="0"/>
              <a:t>Founder MD&amp;CEO Hajjah Fannah</a:t>
            </a:r>
            <a:endParaRPr lang="en-US" dirty="0"/>
          </a:p>
          <a:p>
            <a:r>
              <a:rPr lang="en-US" dirty="0"/>
              <a:t>Supportive &amp;Development Initiative.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708338" y="476518"/>
          <a:ext cx="10187190" cy="6272012"/>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67287" y="225083"/>
          <a:ext cx="10795666" cy="6317385"/>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65761" y="140677"/>
          <a:ext cx="10916528" cy="6049108"/>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026942" y="323556"/>
          <a:ext cx="10424160" cy="5711483"/>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773723" y="267287"/>
          <a:ext cx="10621107" cy="590843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984737" y="703385"/>
          <a:ext cx="10396025" cy="5683347"/>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62709" y="295422"/>
          <a:ext cx="11113476" cy="6288258"/>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3304</Words>
  <Application>WPS Presentation</Application>
  <PresentationFormat>Widescreen</PresentationFormat>
  <Paragraphs>26</Paragraphs>
  <Slides>19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Arial</vt:lpstr>
      <vt:lpstr>SimSun</vt:lpstr>
      <vt:lpstr>Wingdings</vt:lpstr>
      <vt:lpstr>Calibri Light</vt:lpstr>
      <vt:lpstr>Calibri</vt:lpstr>
      <vt:lpstr>Microsoft YaHei</vt:lpstr>
      <vt:lpstr>Arial Unicode MS</vt:lpstr>
      <vt:lpstr>Office Theme</vt:lpstr>
      <vt:lpstr>ANALYSIS OF RAPE CASES IN KATSINA STATE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RAPE CASES IN KATSINA STATE</dc:title>
  <dc:creator>Windows User</dc:creator>
  <cp:lastModifiedBy>user</cp:lastModifiedBy>
  <cp:revision>14</cp:revision>
  <dcterms:created xsi:type="dcterms:W3CDTF">2020-07-11T17:11:00Z</dcterms:created>
  <dcterms:modified xsi:type="dcterms:W3CDTF">2023-08-03T19:18:42Z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22743BAD776146FFA4C7F47F8E8782C9</vt:lpwstr>
  </property>
  <property fmtid="{D5CDD505-2E9C-101B-9397-08002B2CF9AE}" pid="3" name="KSOProductBuildVer">
    <vt:lpwstr>1033-11.2.0.11537</vt:lpwstr>
  </property>
</Properties>
</file>